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650" r:id="rId1"/>
    <p:sldMasterId id="2147483663" r:id="rId2"/>
  </p:sldMasterIdLst>
  <p:notesMasterIdLst>
    <p:notesMasterId r:id="rId82"/>
  </p:notesMasterIdLst>
  <p:handoutMasterIdLst>
    <p:handoutMasterId r:id="rId83"/>
  </p:handoutMasterIdLst>
  <p:sldIdLst>
    <p:sldId id="256" r:id="rId3"/>
    <p:sldId id="264" r:id="rId4"/>
    <p:sldId id="265" r:id="rId5"/>
    <p:sldId id="266" r:id="rId6"/>
    <p:sldId id="324" r:id="rId7"/>
    <p:sldId id="327" r:id="rId8"/>
    <p:sldId id="328" r:id="rId9"/>
    <p:sldId id="323" r:id="rId10"/>
    <p:sldId id="325" r:id="rId11"/>
    <p:sldId id="322" r:id="rId12"/>
    <p:sldId id="326" r:id="rId13"/>
    <p:sldId id="267" r:id="rId14"/>
    <p:sldId id="329" r:id="rId15"/>
    <p:sldId id="268" r:id="rId16"/>
    <p:sldId id="330" r:id="rId17"/>
    <p:sldId id="269" r:id="rId18"/>
    <p:sldId id="336" r:id="rId19"/>
    <p:sldId id="368" r:id="rId20"/>
    <p:sldId id="335" r:id="rId21"/>
    <p:sldId id="334" r:id="rId22"/>
    <p:sldId id="333" r:id="rId23"/>
    <p:sldId id="377" r:id="rId24"/>
    <p:sldId id="373" r:id="rId25"/>
    <p:sldId id="337" r:id="rId26"/>
    <p:sldId id="369" r:id="rId27"/>
    <p:sldId id="271" r:id="rId28"/>
    <p:sldId id="367" r:id="rId29"/>
    <p:sldId id="272" r:id="rId30"/>
    <p:sldId id="341" r:id="rId31"/>
    <p:sldId id="342" r:id="rId32"/>
    <p:sldId id="340" r:id="rId33"/>
    <p:sldId id="339" r:id="rId34"/>
    <p:sldId id="338" r:id="rId35"/>
    <p:sldId id="273" r:id="rId36"/>
    <p:sldId id="274" r:id="rId37"/>
    <p:sldId id="370" r:id="rId38"/>
    <p:sldId id="371" r:id="rId39"/>
    <p:sldId id="372" r:id="rId40"/>
    <p:sldId id="275" r:id="rId41"/>
    <p:sldId id="276" r:id="rId42"/>
    <p:sldId id="375" r:id="rId43"/>
    <p:sldId id="376" r:id="rId44"/>
    <p:sldId id="278" r:id="rId45"/>
    <p:sldId id="318" r:id="rId46"/>
    <p:sldId id="319" r:id="rId47"/>
    <p:sldId id="320" r:id="rId48"/>
    <p:sldId id="321" r:id="rId49"/>
    <p:sldId id="279" r:id="rId50"/>
    <p:sldId id="346" r:id="rId51"/>
    <p:sldId id="343" r:id="rId52"/>
    <p:sldId id="345" r:id="rId53"/>
    <p:sldId id="344" r:id="rId54"/>
    <p:sldId id="347" r:id="rId55"/>
    <p:sldId id="280" r:id="rId56"/>
    <p:sldId id="299" r:id="rId57"/>
    <p:sldId id="352" r:id="rId58"/>
    <p:sldId id="302" r:id="rId59"/>
    <p:sldId id="353" r:id="rId60"/>
    <p:sldId id="354" r:id="rId61"/>
    <p:sldId id="378" r:id="rId62"/>
    <p:sldId id="379" r:id="rId63"/>
    <p:sldId id="303" r:id="rId64"/>
    <p:sldId id="304" r:id="rId65"/>
    <p:sldId id="359" r:id="rId66"/>
    <p:sldId id="364" r:id="rId67"/>
    <p:sldId id="358" r:id="rId68"/>
    <p:sldId id="360" r:id="rId69"/>
    <p:sldId id="305" r:id="rId70"/>
    <p:sldId id="355" r:id="rId71"/>
    <p:sldId id="312" r:id="rId72"/>
    <p:sldId id="313" r:id="rId73"/>
    <p:sldId id="374" r:id="rId74"/>
    <p:sldId id="314" r:id="rId75"/>
    <p:sldId id="362" r:id="rId76"/>
    <p:sldId id="363" r:id="rId77"/>
    <p:sldId id="361" r:id="rId78"/>
    <p:sldId id="315" r:id="rId79"/>
    <p:sldId id="316" r:id="rId80"/>
    <p:sldId id="317" r:id="rId81"/>
  </p:sldIdLst>
  <p:sldSz cx="9144000" cy="6858000" type="screen4x3"/>
  <p:notesSz cx="6858000" cy="9144000"/>
  <p:defaultTextStyle>
    <a:defPPr>
      <a:defRPr lang="de-DE"/>
    </a:defPPr>
    <a:lvl1pPr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1pPr>
    <a:lvl2pPr marL="4572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2pPr>
    <a:lvl3pPr marL="9144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3pPr>
    <a:lvl4pPr marL="13716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4pPr>
    <a:lvl5pPr marL="18288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76">
          <p15:clr>
            <a:srgbClr val="A4A3A4"/>
          </p15:clr>
        </p15:guide>
        <p15:guide id="2" orient="horz" pos="1212">
          <p15:clr>
            <a:srgbClr val="A4A3A4"/>
          </p15:clr>
        </p15:guide>
        <p15:guide id="3" orient="horz" pos="3530">
          <p15:clr>
            <a:srgbClr val="A4A3A4"/>
          </p15:clr>
        </p15:guide>
        <p15:guide id="4" pos="274">
          <p15:clr>
            <a:srgbClr val="A4A3A4"/>
          </p15:clr>
        </p15:guide>
        <p15:guide id="5" pos="5486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9BE28"/>
    <a:srgbClr val="000000"/>
    <a:srgbClr val="8284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040" autoAdjust="0"/>
    <p:restoredTop sz="94670" autoAdjust="0"/>
  </p:normalViewPr>
  <p:slideViewPr>
    <p:cSldViewPr snapToObjects="1">
      <p:cViewPr varScale="1">
        <p:scale>
          <a:sx n="86" d="100"/>
          <a:sy n="86" d="100"/>
        </p:scale>
        <p:origin x="1035" y="48"/>
      </p:cViewPr>
      <p:guideLst>
        <p:guide orient="horz" pos="276"/>
        <p:guide orient="horz" pos="1212"/>
        <p:guide orient="horz" pos="3530"/>
        <p:guide pos="274"/>
        <p:guide pos="5486"/>
      </p:guideLst>
    </p:cSldViewPr>
  </p:slideViewPr>
  <p:outlineViewPr>
    <p:cViewPr>
      <p:scale>
        <a:sx n="33" d="100"/>
        <a:sy n="33" d="100"/>
      </p:scale>
      <p:origin x="0" y="-6132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Objects="1">
      <p:cViewPr varScale="1">
        <p:scale>
          <a:sx n="69" d="100"/>
          <a:sy n="69" d="100"/>
        </p:scale>
        <p:origin x="2568" y="36"/>
      </p:cViewPr>
      <p:guideLst>
        <p:guide orient="horz" pos="2880"/>
        <p:guide pos="2160"/>
      </p:guideLst>
    </p:cSldViewPr>
  </p:notesViewPr>
  <p:gridSpacing cx="432054" cy="432054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76" Type="http://schemas.openxmlformats.org/officeDocument/2006/relationships/slide" Target="slides/slide74.xml"/><Relationship Id="rId84" Type="http://schemas.openxmlformats.org/officeDocument/2006/relationships/presProps" Target="presProps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87" Type="http://schemas.openxmlformats.org/officeDocument/2006/relationships/tableStyles" Target="tableStyles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82" Type="http://schemas.openxmlformats.org/officeDocument/2006/relationships/notesMaster" Target="notesMasters/notesMaster1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slide" Target="slides/slide78.xml"/><Relationship Id="rId85" Type="http://schemas.openxmlformats.org/officeDocument/2006/relationships/viewProps" Target="view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BE3C7B-B8E8-4D6E-9713-26791759C5AF}" type="datetimeFigureOut">
              <a:rPr lang="de-DE" smtClean="0"/>
              <a:t>10.01.2024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46DC5E-AB17-452B-9F59-5CB3A3BCD2C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7891605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de-DE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F5BDE460-0944-433B-997D-DC20665D34D5}" type="slidenum">
              <a:rPr lang="de-DE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4746730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BB840AF-1B4B-4FF3-92E8-21F92F6B5DA8}" type="slidenum">
              <a:rPr lang="de-DE"/>
              <a:pPr/>
              <a:t>1</a:t>
            </a:fld>
            <a:endParaRPr lang="de-DE"/>
          </a:p>
        </p:txBody>
      </p:sp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Teilnehmer</a:t>
            </a:r>
            <a:r>
              <a:rPr lang="de-DE" baseline="0" dirty="0" smtClean="0"/>
              <a:t> Beispiele für die Einflüsse aufzählen lassen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BDE460-0944-433B-997D-DC20665D34D5}" type="slidenum">
              <a:rPr lang="de-DE" smtClean="0"/>
              <a:pPr/>
              <a:t>19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9210751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Unterschied der Brandgefährlichkeit von Nadel zu Laubgewächsen verdeutlichen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BDE460-0944-433B-997D-DC20665D34D5}" type="slidenum">
              <a:rPr lang="de-DE" smtClean="0"/>
              <a:pPr/>
              <a:t>21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3752418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30-30-30 Regel: über 30°C Tagestemperatur,</a:t>
            </a:r>
            <a:r>
              <a:rPr lang="de-DE" baseline="0" dirty="0" smtClean="0"/>
              <a:t> über 30Km/h Windgeschwindigkeit, unter 30% relative Luftfeuchtigkeit = hohe Gefahr extrem intensiver Brandverläufe.</a:t>
            </a:r>
          </a:p>
          <a:p>
            <a:endParaRPr lang="de-DE" baseline="0" dirty="0" smtClean="0"/>
          </a:p>
          <a:p>
            <a:r>
              <a:rPr lang="de-DE" baseline="0" dirty="0" smtClean="0"/>
              <a:t>Normale Laufgeschwindigkeit oft deutlich unter 500m/h</a:t>
            </a:r>
          </a:p>
          <a:p>
            <a:r>
              <a:rPr lang="de-DE" baseline="0" dirty="0" smtClean="0"/>
              <a:t>Schnellste Geschwindigkeit Lüneburg 1975 über 2000m/h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5BDE460-0944-433B-997D-DC20665D34D5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970491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baseline="0" dirty="0" smtClean="0"/>
              <a:t>Regenwasser wirkt auf verbrannten Flächen extrem erosiv und kann nicht </a:t>
            </a:r>
            <a:r>
              <a:rPr lang="de-DE" baseline="0" dirty="0" err="1" smtClean="0"/>
              <a:t>versicker</a:t>
            </a:r>
            <a:r>
              <a:rPr lang="de-DE" baseline="0" dirty="0" smtClean="0"/>
              <a:t>, deshalb letzter Punkt der Aufzählung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BDE460-0944-433B-997D-DC20665D34D5}" type="slidenum">
              <a:rPr lang="de-DE" smtClean="0"/>
              <a:pPr/>
              <a:t>23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4288497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de-DE" baseline="0" dirty="0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BDE460-0944-433B-997D-DC20665D34D5}" type="slidenum">
              <a:rPr lang="de-DE" smtClean="0"/>
              <a:pPr/>
              <a:t>24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2894241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de-DE" dirty="0" smtClean="0"/>
              <a:t>Erklärung des</a:t>
            </a:r>
            <a:r>
              <a:rPr lang="de-DE" baseline="0" dirty="0" smtClean="0"/>
              <a:t> Brandverlaufes an Steilhängen</a:t>
            </a:r>
          </a:p>
          <a:p>
            <a:pPr marL="0" indent="0">
              <a:buFontTx/>
              <a:buNone/>
            </a:pPr>
            <a:endParaRPr lang="de-DE" baseline="0" dirty="0" smtClean="0"/>
          </a:p>
          <a:p>
            <a:pPr marL="171450" indent="-171450">
              <a:buFontTx/>
              <a:buChar char="-"/>
            </a:pPr>
            <a:r>
              <a:rPr lang="de-DE" baseline="0" dirty="0" smtClean="0"/>
              <a:t>Sonneneinstrahlung -&gt; warme Vegetation -&gt; warmer Hang -&gt; Aufwinde</a:t>
            </a:r>
          </a:p>
          <a:p>
            <a:pPr marL="171450" indent="-171450">
              <a:buFontTx/>
              <a:buChar char="-"/>
            </a:pPr>
            <a:r>
              <a:rPr lang="de-DE" baseline="0" dirty="0" smtClean="0"/>
              <a:t>Feuer brennt von unten nach oben -&gt; Wärme steigt auf -&gt; bereitet Vegetation Thermisch auf-&gt; längere Flammenlängen</a:t>
            </a:r>
          </a:p>
          <a:p>
            <a:pPr marL="171450" indent="-171450">
              <a:buFontTx/>
              <a:buChar char="-"/>
            </a:pPr>
            <a:endParaRPr lang="de-DE" baseline="0" dirty="0" smtClean="0"/>
          </a:p>
          <a:p>
            <a:pPr marL="0" indent="0">
              <a:buFontTx/>
              <a:buNone/>
            </a:pPr>
            <a:r>
              <a:rPr lang="de-DE" baseline="0" dirty="0" smtClean="0"/>
              <a:t>= Teufelskreislauf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BDE460-0944-433B-997D-DC20665D34D5}" type="slidenum">
              <a:rPr lang="de-DE" smtClean="0"/>
              <a:pPr/>
              <a:t>25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9157866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de-DE" dirty="0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BDE460-0944-433B-997D-DC20665D34D5}" type="slidenum">
              <a:rPr lang="de-DE" smtClean="0"/>
              <a:pPr/>
              <a:t>26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4867520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de-DE" dirty="0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BDE460-0944-433B-997D-DC20665D34D5}" type="slidenum">
              <a:rPr lang="de-DE" smtClean="0"/>
              <a:pPr/>
              <a:t>27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675488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BDE460-0944-433B-997D-DC20665D34D5}" type="slidenum">
              <a:rPr lang="de-DE" smtClean="0"/>
              <a:pPr/>
              <a:t>28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020887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+mn-cs"/>
              </a:rPr>
              <a:t>Informationsfluss (z. B. über Rauchentwicklung) muss ständig gewährleistet sein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BDE460-0944-433B-997D-DC20665D34D5}" type="slidenum">
              <a:rPr lang="de-DE" smtClean="0"/>
              <a:pPr/>
              <a:t>31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729373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Auf Unterschiede</a:t>
            </a:r>
            <a:r>
              <a:rPr lang="de-DE" baseline="0" dirty="0" smtClean="0"/>
              <a:t> in</a:t>
            </a:r>
            <a:r>
              <a:rPr lang="de-DE" dirty="0" smtClean="0"/>
              <a:t> Brandverhalten und Einsatztaktik hinweisen!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BDE460-0944-433B-997D-DC20665D34D5}" type="slidenum">
              <a:rPr lang="de-DE" smtClean="0"/>
              <a:pPr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5574343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BDE460-0944-433B-997D-DC20665D34D5}" type="slidenum">
              <a:rPr lang="de-DE" smtClean="0"/>
              <a:pPr/>
              <a:t>33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980607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DE" dirty="0" smtClean="0"/>
              <a:t>Vergleich</a:t>
            </a:r>
            <a:r>
              <a:rPr lang="de-DE" baseline="0" dirty="0" smtClean="0"/>
              <a:t> mit Schema Feueralarmübung Grundschule!</a:t>
            </a:r>
            <a:endParaRPr lang="de-DE" dirty="0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BDE460-0944-433B-997D-DC20665D34D5}" type="slidenum">
              <a:rPr lang="de-DE" smtClean="0"/>
              <a:pPr/>
              <a:t>34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3776775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BDE460-0944-433B-997D-DC20665D34D5}" type="slidenum">
              <a:rPr lang="de-DE" smtClean="0"/>
              <a:pPr/>
              <a:t>35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0310004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BDE460-0944-433B-997D-DC20665D34D5}" type="slidenum">
              <a:rPr lang="de-DE" smtClean="0"/>
              <a:pPr/>
              <a:t>36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392255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BDE460-0944-433B-997D-DC20665D34D5}" type="slidenum">
              <a:rPr lang="de-DE" smtClean="0"/>
              <a:pPr/>
              <a:t>37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5968190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DE" baseline="0" dirty="0" smtClean="0"/>
              <a:t>Video „</a:t>
            </a:r>
            <a:r>
              <a:rPr lang="de-DE" dirty="0" smtClean="0"/>
              <a:t>Brand TLF – Flucht in letzter Sekunde“ zeigen</a:t>
            </a:r>
            <a:r>
              <a:rPr lang="de-DE" baseline="0" dirty="0" smtClean="0"/>
              <a:t> und auswerten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de-DE" baseline="0" dirty="0" smtClean="0"/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DE" baseline="0" dirty="0" smtClean="0"/>
              <a:t>Teilnehmer eigene Unfälle oder </a:t>
            </a:r>
            <a:r>
              <a:rPr lang="de-DE" baseline="0" dirty="0" err="1" smtClean="0"/>
              <a:t>Beinaheunfälle</a:t>
            </a:r>
            <a:r>
              <a:rPr lang="de-DE" baseline="0" dirty="0" smtClean="0"/>
              <a:t> bei Vbbk schildern lassen</a:t>
            </a:r>
          </a:p>
          <a:p>
            <a:endParaRPr lang="de-DE" dirty="0" smtClean="0"/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DE" dirty="0" smtClean="0"/>
              <a:t>Luftbilder in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Conceptboard</a:t>
            </a:r>
            <a:r>
              <a:rPr lang="de-DE" baseline="0" dirty="0" smtClean="0"/>
              <a:t> z</a:t>
            </a:r>
            <a:r>
              <a:rPr lang="de-DE" dirty="0" smtClean="0"/>
              <a:t>eigen</a:t>
            </a:r>
            <a:r>
              <a:rPr lang="de-DE" baseline="0" dirty="0" smtClean="0"/>
              <a:t> und vom Teilnehmer beurteilen lassen.</a:t>
            </a:r>
            <a:endParaRPr lang="de-DE" dirty="0" smtClean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BDE460-0944-433B-997D-DC20665D34D5}" type="slidenum">
              <a:rPr lang="de-DE" smtClean="0"/>
              <a:pPr/>
              <a:t>38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6625166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DE" dirty="0" smtClean="0"/>
              <a:t>Schwerpunkt auf Sonderlagen.</a:t>
            </a:r>
            <a:r>
              <a:rPr lang="de-DE" baseline="0" dirty="0" smtClean="0"/>
              <a:t> Bei normalen Feld- o. Waldbrand keine gesonderte Einheitenbildung nötig</a:t>
            </a:r>
            <a:endParaRPr lang="de-DE" dirty="0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BDE460-0944-433B-997D-DC20665D34D5}" type="slidenum">
              <a:rPr lang="de-DE" smtClean="0"/>
              <a:pPr/>
              <a:t>39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9830975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Warum min. Gruppe? Frage</a:t>
            </a:r>
            <a:r>
              <a:rPr lang="de-DE" baseline="0" dirty="0" smtClean="0"/>
              <a:t> an Teilnehmer stellen.</a:t>
            </a:r>
          </a:p>
          <a:p>
            <a:r>
              <a:rPr lang="de-DE" baseline="0" dirty="0" err="1" smtClean="0"/>
              <a:t>Antw</a:t>
            </a:r>
            <a:r>
              <a:rPr lang="de-DE" baseline="0" dirty="0" smtClean="0"/>
              <a:t>.: 	- weil anstrengende Tätigkeit -&gt; Arbeit verteilen</a:t>
            </a:r>
          </a:p>
          <a:p>
            <a:r>
              <a:rPr lang="de-DE" baseline="0" dirty="0" smtClean="0"/>
              <a:t>	- wegen Sicherheit -&gt; viele Augen</a:t>
            </a:r>
          </a:p>
          <a:p>
            <a:r>
              <a:rPr lang="de-DE" baseline="0" dirty="0" smtClean="0"/>
              <a:t>	- schnelleres Arbeiten -&gt; kürzere Einsatzzeiten im Gefahrenbereich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BDE460-0944-433B-997D-DC20665D34D5}" type="slidenum">
              <a:rPr lang="de-DE" smtClean="0"/>
              <a:pPr/>
              <a:t>40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1720007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Auf DGUV-I</a:t>
            </a:r>
            <a:r>
              <a:rPr lang="de-DE" baseline="0" dirty="0" smtClean="0"/>
              <a:t> 105-49 hinweisen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BDE460-0944-433B-997D-DC20665D34D5}" type="slidenum">
              <a:rPr lang="de-DE" smtClean="0"/>
              <a:pPr/>
              <a:t>41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0407200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FA der AGBF/DFV kurz</a:t>
            </a:r>
            <a:r>
              <a:rPr lang="de-DE" baseline="0" dirty="0" smtClean="0"/>
              <a:t> zeigen und erläutern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BDE460-0944-433B-997D-DC20665D34D5}" type="slidenum">
              <a:rPr lang="de-DE" smtClean="0"/>
              <a:pPr/>
              <a:t>42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857977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- Video Waldbrand Lauffeuer mit Temperaturkurve zeigen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BDE460-0944-433B-997D-DC20665D34D5}" type="slidenum">
              <a:rPr lang="de-DE" smtClean="0"/>
              <a:pPr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8584667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Teile der PSA: regelt </a:t>
            </a:r>
            <a:r>
              <a:rPr lang="de-DE" dirty="0" err="1" smtClean="0"/>
              <a:t>FwDv</a:t>
            </a:r>
            <a:r>
              <a:rPr lang="de-DE" baseline="0" dirty="0" smtClean="0"/>
              <a:t> 1</a:t>
            </a:r>
          </a:p>
          <a:p>
            <a:endParaRPr lang="de-DE" baseline="0" dirty="0" smtClean="0"/>
          </a:p>
          <a:p>
            <a:r>
              <a:rPr lang="de-DE" baseline="0" dirty="0" smtClean="0"/>
              <a:t>Thema Atemschutz besonders herausarbeiten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BDE460-0944-433B-997D-DC20665D34D5}" type="slidenum">
              <a:rPr lang="de-DE" smtClean="0"/>
              <a:pPr/>
              <a:t>43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3390839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BDE460-0944-433B-997D-DC20665D34D5}" type="slidenum">
              <a:rPr lang="de-DE" smtClean="0"/>
              <a:pPr/>
              <a:t>47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5865931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Erklärung des</a:t>
            </a:r>
            <a:r>
              <a:rPr lang="de-DE" baseline="0" dirty="0" smtClean="0"/>
              <a:t> Geräteeinsatzes an obigen Beispielen</a:t>
            </a:r>
          </a:p>
          <a:p>
            <a:r>
              <a:rPr lang="de-DE" baseline="0" dirty="0" smtClean="0"/>
              <a:t>Wichtig ist die Kombination der Werkzeuge im Trupp, dem </a:t>
            </a:r>
            <a:r>
              <a:rPr lang="de-DE" baseline="0" dirty="0" err="1" smtClean="0"/>
              <a:t>Einatzauftrag</a:t>
            </a:r>
            <a:r>
              <a:rPr lang="de-DE" baseline="0" dirty="0" smtClean="0"/>
              <a:t> anzupassen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BDE460-0944-433B-997D-DC20665D34D5}" type="slidenum">
              <a:rPr lang="de-DE" smtClean="0"/>
              <a:pPr/>
              <a:t>54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5575843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BDE460-0944-433B-997D-DC20665D34D5}" type="slidenum">
              <a:rPr lang="de-DE" smtClean="0"/>
              <a:pPr/>
              <a:t>55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3994766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Auf Rauchproblematik bei Gegenwindangriff</a:t>
            </a:r>
            <a:r>
              <a:rPr lang="de-DE" baseline="0" dirty="0" smtClean="0"/>
              <a:t> hinweisen!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BDE460-0944-433B-997D-DC20665D34D5}" type="slidenum">
              <a:rPr lang="de-DE" smtClean="0"/>
              <a:pPr/>
              <a:t>61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5582487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Video Tandemformation UNIMOG</a:t>
            </a:r>
            <a:r>
              <a:rPr lang="de-DE" baseline="0" dirty="0" smtClean="0"/>
              <a:t> zeigen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BDE460-0944-433B-997D-DC20665D34D5}" type="slidenum">
              <a:rPr lang="de-DE" smtClean="0"/>
              <a:pPr/>
              <a:t>65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3045327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Auf Möglichkeit von anderen Defensivsystemen hinweisen! (Düsenschlauch oder Kreisregner)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BDE460-0944-433B-997D-DC20665D34D5}" type="slidenum">
              <a:rPr lang="de-DE" smtClean="0"/>
              <a:pPr/>
              <a:t>69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8128611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BDE460-0944-433B-997D-DC20665D34D5}" type="slidenum">
              <a:rPr lang="de-DE" smtClean="0"/>
              <a:pPr/>
              <a:t>70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0435577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Auf</a:t>
            </a:r>
            <a:r>
              <a:rPr lang="de-DE" baseline="0" dirty="0" smtClean="0"/>
              <a:t> Einsatzmöglichkeiten der WBK und Netzmittel eingehen!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BDE460-0944-433B-997D-DC20665D34D5}" type="slidenum">
              <a:rPr lang="de-DE" smtClean="0"/>
              <a:pPr/>
              <a:t>71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387199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dirty="0" smtClean="0"/>
              <a:t>Frage: Warum steht die </a:t>
            </a:r>
            <a:r>
              <a:rPr lang="de-DE" dirty="0" err="1" smtClean="0"/>
              <a:t>Vegetion</a:t>
            </a:r>
            <a:r>
              <a:rPr lang="de-DE" dirty="0" smtClean="0"/>
              <a:t> an letzter stelle, wenn es Vegetationsbrandbekämpfung heißt?</a:t>
            </a:r>
          </a:p>
          <a:p>
            <a:pPr marL="0" indent="0">
              <a:buNone/>
            </a:pPr>
            <a:r>
              <a:rPr lang="de-DE" dirty="0" smtClean="0"/>
              <a:t>1.+</a:t>
            </a:r>
            <a:r>
              <a:rPr lang="de-DE" baseline="0" dirty="0" smtClean="0"/>
              <a:t>2. Schutzziel aus ethischen Gründen</a:t>
            </a:r>
          </a:p>
          <a:p>
            <a:pPr marL="0" indent="0">
              <a:buNone/>
            </a:pPr>
            <a:r>
              <a:rPr lang="de-DE" baseline="0" dirty="0" smtClean="0"/>
              <a:t>3.+4. Schutzziel aus finanziellen Gründen</a:t>
            </a:r>
          </a:p>
          <a:p>
            <a:pPr marL="0" indent="0">
              <a:buNone/>
            </a:pPr>
            <a:r>
              <a:rPr lang="de-DE" baseline="0" dirty="0" smtClean="0"/>
              <a:t>Vgl. </a:t>
            </a:r>
            <a:r>
              <a:rPr lang="de-DE" baseline="0" dirty="0" err="1" smtClean="0"/>
              <a:t>forstwirtschftl</a:t>
            </a:r>
            <a:r>
              <a:rPr lang="de-DE" baseline="0" dirty="0" smtClean="0"/>
              <a:t>. Schadensumme 2018 in SN 330.000€</a:t>
            </a:r>
          </a:p>
          <a:p>
            <a:pPr marL="0" indent="0">
              <a:buNone/>
            </a:pPr>
            <a:r>
              <a:rPr lang="de-DE" baseline="0" dirty="0" smtClean="0"/>
              <a:t> Deshalb Vegetation nicht Schützenswert &gt;Wir kämpfen für nichts&lt; AUFGEBEN VON GELÄNDE IST IMMER EINE OPTION!!!!</a:t>
            </a:r>
          </a:p>
          <a:p>
            <a:pPr marL="0" indent="0">
              <a:buNone/>
            </a:pPr>
            <a:r>
              <a:rPr lang="de-DE" baseline="0" dirty="0" smtClean="0"/>
              <a:t>Gründe für geringe Schadensumme:</a:t>
            </a:r>
          </a:p>
          <a:p>
            <a:pPr marL="228600" indent="-228600">
              <a:buAutoNum type="arabicPeriod"/>
            </a:pPr>
            <a:r>
              <a:rPr lang="de-DE" baseline="0" dirty="0" smtClean="0"/>
              <a:t>Körperschaftswald läuft über kommunalen Schadensausgleich</a:t>
            </a:r>
          </a:p>
          <a:p>
            <a:pPr marL="228600" indent="-228600">
              <a:buAutoNum type="arabicPeriod"/>
            </a:pPr>
            <a:r>
              <a:rPr lang="de-DE" baseline="0" dirty="0" smtClean="0"/>
              <a:t>Privatwald ist i.d.R. nicht versichert</a:t>
            </a:r>
          </a:p>
          <a:p>
            <a:pPr marL="228600" indent="-228600">
              <a:buAutoNum type="arabicPeriod"/>
            </a:pPr>
            <a:r>
              <a:rPr lang="de-DE" baseline="0" dirty="0" smtClean="0"/>
              <a:t>Bodenfeuer macht i.d.R. keinen Schaden</a:t>
            </a:r>
          </a:p>
          <a:p>
            <a:pPr marL="228600" indent="-228600">
              <a:buAutoNum type="arabicPeriod"/>
            </a:pPr>
            <a:r>
              <a:rPr lang="de-DE" baseline="0" dirty="0" smtClean="0"/>
              <a:t>Schaden nur im </a:t>
            </a:r>
            <a:r>
              <a:rPr lang="de-DE" baseline="0" dirty="0" err="1" smtClean="0"/>
              <a:t>Nutzwald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bezifferbar</a:t>
            </a:r>
            <a:endParaRPr lang="de-DE" baseline="0" dirty="0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BDE460-0944-433B-997D-DC20665D34D5}" type="slidenum">
              <a:rPr lang="de-DE" smtClean="0"/>
              <a:pPr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599229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Warum sind die Flammenlängen interessanter? </a:t>
            </a:r>
            <a:r>
              <a:rPr lang="de-DE" baseline="0" dirty="0" smtClean="0"/>
              <a:t>Anpassung der Einsatztaktik!</a:t>
            </a:r>
          </a:p>
          <a:p>
            <a:r>
              <a:rPr lang="de-DE" baseline="0" dirty="0" smtClean="0"/>
              <a:t>Flammenlänge = Flammenhöhe bei Windstille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BDE460-0944-433B-997D-DC20665D34D5}" type="slidenum">
              <a:rPr lang="de-DE" smtClean="0"/>
              <a:pPr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851779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BDE460-0944-433B-997D-DC20665D34D5}" type="slidenum">
              <a:rPr lang="de-DE" smtClean="0"/>
              <a:pPr/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034098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Teilnehmer</a:t>
            </a:r>
            <a:r>
              <a:rPr lang="de-DE" baseline="0" dirty="0" smtClean="0"/>
              <a:t> Beispiele für die Einflüsse aufzählen lassen</a:t>
            </a:r>
          </a:p>
          <a:p>
            <a:endParaRPr lang="de-DE" baseline="0" dirty="0" smtClean="0"/>
          </a:p>
          <a:p>
            <a:r>
              <a:rPr lang="de-DE" baseline="0" dirty="0" smtClean="0"/>
              <a:t>Bei Thema Vegetation: Video </a:t>
            </a:r>
            <a:r>
              <a:rPr lang="de-DE" baseline="0" dirty="0" err="1" smtClean="0"/>
              <a:t>Kembach</a:t>
            </a:r>
            <a:r>
              <a:rPr lang="de-DE" baseline="0" dirty="0" smtClean="0"/>
              <a:t>/Rotta zeigen </a:t>
            </a:r>
          </a:p>
          <a:p>
            <a:pPr marL="171450" indent="-171450">
              <a:buFont typeface="Wingdings" panose="05000000000000000000" pitchFamily="2" charset="2"/>
              <a:buChar char="à"/>
            </a:pPr>
            <a:r>
              <a:rPr lang="de-DE" baseline="0" dirty="0" smtClean="0">
                <a:sym typeface="Wingdings" panose="05000000000000000000" pitchFamily="2" charset="2"/>
              </a:rPr>
              <a:t>Auf Vegetationswechsel als taktische Grundlage hinweisen, wo kann ich das Feuer reinlaufen lassen? Wo darf es auf keinen Fall hineinlaufen?</a:t>
            </a:r>
          </a:p>
          <a:p>
            <a:pPr marL="0" indent="0">
              <a:buFont typeface="Wingdings" panose="05000000000000000000" pitchFamily="2" charset="2"/>
              <a:buNone/>
            </a:pPr>
            <a:endParaRPr lang="de-DE" baseline="0" dirty="0" smtClean="0"/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+mn-cs"/>
              </a:rPr>
              <a:t>Bei Thema Wetter: Klimatische Bedingungen Sachsen, Klimawandel, Jahresverlauf, Tagesverlauf beachten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BDE460-0944-433B-997D-DC20665D34D5}" type="slidenum">
              <a:rPr lang="de-DE" smtClean="0"/>
              <a:pPr/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323955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+mn-cs"/>
              </a:rPr>
              <a:t>Gründe für 2 Peaks:</a:t>
            </a:r>
          </a:p>
          <a:p>
            <a:pPr marL="171450" marR="0" lvl="0" indent="-17145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de-DE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+mn-cs"/>
              </a:rPr>
              <a:t>Teil der Vegetation vom Winter tot -&gt; damit im April brennbar</a:t>
            </a:r>
          </a:p>
          <a:p>
            <a:pPr marL="171450" marR="0" lvl="0" indent="-17145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de-DE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+mn-cs"/>
              </a:rPr>
              <a:t>Dann sprießt neue Vegetation bis Ende Mai -&gt; Brandlast geht zurück</a:t>
            </a:r>
          </a:p>
          <a:p>
            <a:pPr marL="171450" marR="0" lvl="0" indent="-17145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de-DE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+mn-cs"/>
              </a:rPr>
              <a:t>Ab den Sommerferien: Kinder haben Ferien, Erwachsene Urlaub, Erntearbeiten, Sommer trocknet neu gewachsene Vegetation aus und erzeugt damit Brandlast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BDE460-0944-433B-997D-DC20665D34D5}" type="slidenum">
              <a:rPr lang="de-DE" smtClean="0"/>
              <a:pPr/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3615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baseline="0" dirty="0" smtClean="0"/>
              <a:t>Die Tageszeit kann über Brandverlauf und –</a:t>
            </a:r>
            <a:r>
              <a:rPr lang="de-DE" baseline="0" dirty="0" err="1" smtClean="0"/>
              <a:t>intensität</a:t>
            </a:r>
            <a:r>
              <a:rPr lang="de-DE" baseline="0" dirty="0" smtClean="0"/>
              <a:t> entscheiden.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BDE460-0944-433B-997D-DC20665D34D5}" type="slidenum">
              <a:rPr lang="de-DE" smtClean="0"/>
              <a:pPr/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242012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75" y="1579563"/>
            <a:ext cx="9159875" cy="5305869"/>
          </a:xfrm>
          <a:prstGeom prst="rect">
            <a:avLst/>
          </a:prstGeom>
        </p:spPr>
      </p:pic>
      <p:grpSp>
        <p:nvGrpSpPr>
          <p:cNvPr id="78862" name="Group 14"/>
          <p:cNvGrpSpPr>
            <a:grpSpLocks/>
          </p:cNvGrpSpPr>
          <p:nvPr userDrawn="1"/>
        </p:nvGrpSpPr>
        <p:grpSpPr bwMode="auto">
          <a:xfrm>
            <a:off x="0" y="0"/>
            <a:ext cx="9156700" cy="2384425"/>
            <a:chOff x="158" y="1478"/>
            <a:chExt cx="5768" cy="1502"/>
          </a:xfrm>
        </p:grpSpPr>
        <p:sp>
          <p:nvSpPr>
            <p:cNvPr id="78863" name="AutoShape 15"/>
            <p:cNvSpPr>
              <a:spLocks noChangeAspect="1" noChangeArrowheads="1" noTextEdit="1"/>
            </p:cNvSpPr>
            <p:nvPr userDrawn="1"/>
          </p:nvSpPr>
          <p:spPr bwMode="auto">
            <a:xfrm>
              <a:off x="158" y="1480"/>
              <a:ext cx="5766" cy="1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78864" name="Freeform 16"/>
            <p:cNvSpPr>
              <a:spLocks noEditPoints="1"/>
            </p:cNvSpPr>
            <p:nvPr userDrawn="1"/>
          </p:nvSpPr>
          <p:spPr bwMode="auto">
            <a:xfrm>
              <a:off x="160" y="1478"/>
              <a:ext cx="5766" cy="1502"/>
            </a:xfrm>
            <a:custGeom>
              <a:avLst/>
              <a:gdLst>
                <a:gd name="T0" fmla="*/ 2468 w 2880"/>
                <a:gd name="T1" fmla="*/ 601 h 748"/>
                <a:gd name="T2" fmla="*/ 2880 w 2880"/>
                <a:gd name="T3" fmla="*/ 601 h 748"/>
                <a:gd name="T4" fmla="*/ 2880 w 2880"/>
                <a:gd name="T5" fmla="*/ 0 h 748"/>
                <a:gd name="T6" fmla="*/ 0 w 2880"/>
                <a:gd name="T7" fmla="*/ 0 h 748"/>
                <a:gd name="T8" fmla="*/ 0 w 2880"/>
                <a:gd name="T9" fmla="*/ 719 h 748"/>
                <a:gd name="T10" fmla="*/ 2299 w 2880"/>
                <a:gd name="T11" fmla="*/ 719 h 748"/>
                <a:gd name="T12" fmla="*/ 2468 w 2880"/>
                <a:gd name="T13" fmla="*/ 601 h 748"/>
                <a:gd name="T14" fmla="*/ 2468 w 2880"/>
                <a:gd name="T15" fmla="*/ 630 h 748"/>
                <a:gd name="T16" fmla="*/ 2880 w 2880"/>
                <a:gd name="T17" fmla="*/ 630 h 748"/>
                <a:gd name="T18" fmla="*/ 2880 w 2880"/>
                <a:gd name="T19" fmla="*/ 626 h 748"/>
                <a:gd name="T20" fmla="*/ 2468 w 2880"/>
                <a:gd name="T21" fmla="*/ 626 h 748"/>
                <a:gd name="T22" fmla="*/ 2299 w 2880"/>
                <a:gd name="T23" fmla="*/ 744 h 748"/>
                <a:gd name="T24" fmla="*/ 0 w 2880"/>
                <a:gd name="T25" fmla="*/ 744 h 748"/>
                <a:gd name="T26" fmla="*/ 0 w 2880"/>
                <a:gd name="T27" fmla="*/ 748 h 748"/>
                <a:gd name="T28" fmla="*/ 2299 w 2880"/>
                <a:gd name="T29" fmla="*/ 748 h 748"/>
                <a:gd name="T30" fmla="*/ 2468 w 2880"/>
                <a:gd name="T31" fmla="*/ 630 h 7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880" h="748">
                  <a:moveTo>
                    <a:pt x="2468" y="601"/>
                  </a:moveTo>
                  <a:cubicBezTo>
                    <a:pt x="2880" y="601"/>
                    <a:pt x="2880" y="601"/>
                    <a:pt x="2880" y="601"/>
                  </a:cubicBezTo>
                  <a:cubicBezTo>
                    <a:pt x="2880" y="0"/>
                    <a:pt x="2880" y="0"/>
                    <a:pt x="288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719"/>
                    <a:pt x="0" y="719"/>
                    <a:pt x="0" y="719"/>
                  </a:cubicBezTo>
                  <a:cubicBezTo>
                    <a:pt x="2299" y="719"/>
                    <a:pt x="2299" y="719"/>
                    <a:pt x="2299" y="719"/>
                  </a:cubicBezTo>
                  <a:cubicBezTo>
                    <a:pt x="2374" y="719"/>
                    <a:pt x="2376" y="601"/>
                    <a:pt x="2468" y="601"/>
                  </a:cubicBezTo>
                  <a:moveTo>
                    <a:pt x="2468" y="630"/>
                  </a:moveTo>
                  <a:cubicBezTo>
                    <a:pt x="2880" y="630"/>
                    <a:pt x="2880" y="630"/>
                    <a:pt x="2880" y="630"/>
                  </a:cubicBezTo>
                  <a:cubicBezTo>
                    <a:pt x="2880" y="626"/>
                    <a:pt x="2880" y="626"/>
                    <a:pt x="2880" y="626"/>
                  </a:cubicBezTo>
                  <a:cubicBezTo>
                    <a:pt x="2468" y="626"/>
                    <a:pt x="2468" y="626"/>
                    <a:pt x="2468" y="626"/>
                  </a:cubicBezTo>
                  <a:cubicBezTo>
                    <a:pt x="2393" y="626"/>
                    <a:pt x="2392" y="744"/>
                    <a:pt x="2299" y="744"/>
                  </a:cubicBezTo>
                  <a:cubicBezTo>
                    <a:pt x="0" y="744"/>
                    <a:pt x="0" y="744"/>
                    <a:pt x="0" y="744"/>
                  </a:cubicBezTo>
                  <a:cubicBezTo>
                    <a:pt x="0" y="748"/>
                    <a:pt x="0" y="748"/>
                    <a:pt x="0" y="748"/>
                  </a:cubicBezTo>
                  <a:cubicBezTo>
                    <a:pt x="2299" y="748"/>
                    <a:pt x="2299" y="748"/>
                    <a:pt x="2299" y="748"/>
                  </a:cubicBezTo>
                  <a:cubicBezTo>
                    <a:pt x="2394" y="748"/>
                    <a:pt x="2396" y="630"/>
                    <a:pt x="2468" y="630"/>
                  </a:cubicBezTo>
                </a:path>
              </a:pathLst>
            </a:custGeom>
            <a:solidFill>
              <a:srgbClr val="FDFDF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</p:grpSp>
      <p:sp>
        <p:nvSpPr>
          <p:cNvPr id="78853" name="Rectangle 5"/>
          <p:cNvSpPr>
            <a:spLocks noGrp="1" noChangeArrowheads="1"/>
          </p:cNvSpPr>
          <p:nvPr>
            <p:ph type="ctrTitle"/>
          </p:nvPr>
        </p:nvSpPr>
        <p:spPr>
          <a:xfrm>
            <a:off x="438150" y="981075"/>
            <a:ext cx="6654800" cy="6477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e-DE" noProof="0" smtClean="0"/>
              <a:t>Titelmasterformat durch Klicken bearbeiten</a:t>
            </a:r>
          </a:p>
        </p:txBody>
      </p:sp>
      <p:sp>
        <p:nvSpPr>
          <p:cNvPr id="78854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438150" y="1579563"/>
            <a:ext cx="6654800" cy="360362"/>
          </a:xfrm>
        </p:spPr>
        <p:txBody>
          <a:bodyPr wrap="none" anchor="b"/>
          <a:lstStyle>
            <a:lvl1pPr marL="0" indent="0">
              <a:spcBef>
                <a:spcPct val="0"/>
              </a:spcBef>
              <a:buFont typeface="Wingdings" pitchFamily="2" charset="2"/>
              <a:buNone/>
              <a:defRPr sz="2200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noProof="0" smtClean="0"/>
              <a:t>Formatvorlage des Untertitelmasters durch Klicken bearbeiten</a:t>
            </a:r>
          </a:p>
        </p:txBody>
      </p:sp>
      <p:pic>
        <p:nvPicPr>
          <p:cNvPr id="10" name="Grafik 11" descr="SMI_004_O_RGB_100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9875" y="404813"/>
            <a:ext cx="3375025" cy="49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el, Text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38150" y="438150"/>
            <a:ext cx="6654800" cy="11906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sz="half" idx="1"/>
          </p:nvPr>
        </p:nvSpPr>
        <p:spPr>
          <a:xfrm>
            <a:off x="438150" y="2381250"/>
            <a:ext cx="4057650" cy="3848100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2381250"/>
            <a:ext cx="4057650" cy="3848100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0" y="6229350"/>
            <a:ext cx="611188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28480"/>
                </a:solidFill>
              </a:defRPr>
            </a:lvl1pPr>
          </a:lstStyle>
          <a:p>
            <a:fld id="{CE448EFE-27F1-4AD0-B71B-631361988682}" type="slidenum">
              <a:rPr lang="de-DE"/>
              <a:pPr/>
              <a:t>‹Nr.›</a:t>
            </a:fld>
            <a:endParaRPr lang="de-DE"/>
          </a:p>
        </p:txBody>
      </p:sp>
      <p:sp>
        <p:nvSpPr>
          <p:cNvPr id="9" name="Fußzeilenplatzhalter 1"/>
          <p:cNvSpPr>
            <a:spLocks noGrp="1"/>
          </p:cNvSpPr>
          <p:nvPr>
            <p:ph type="ftr" sz="quarter" idx="3"/>
          </p:nvPr>
        </p:nvSpPr>
        <p:spPr>
          <a:xfrm>
            <a:off x="683514" y="6229350"/>
            <a:ext cx="8022336" cy="6286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 dirty="0" smtClean="0"/>
              <a:t>| 26.06.2020 | </a:t>
            </a:r>
            <a:r>
              <a:rPr lang="de-DE" dirty="0" err="1" smtClean="0"/>
              <a:t>Ch.Mier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683619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0" y="6229350"/>
            <a:ext cx="611188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28480"/>
                </a:solidFill>
              </a:defRPr>
            </a:lvl1pPr>
          </a:lstStyle>
          <a:p>
            <a:fld id="{CE448EFE-27F1-4AD0-B71B-631361988682}" type="slidenum">
              <a:rPr lang="de-DE"/>
              <a:pPr/>
              <a:t>‹Nr.›</a:t>
            </a:fld>
            <a:endParaRPr lang="de-DE"/>
          </a:p>
        </p:txBody>
      </p:sp>
      <p:sp>
        <p:nvSpPr>
          <p:cNvPr id="10" name="Fußzeilenplatzhalter 1"/>
          <p:cNvSpPr>
            <a:spLocks noGrp="1"/>
          </p:cNvSpPr>
          <p:nvPr>
            <p:ph type="ftr" sz="quarter" idx="3"/>
          </p:nvPr>
        </p:nvSpPr>
        <p:spPr>
          <a:xfrm>
            <a:off x="683514" y="6229350"/>
            <a:ext cx="8022336" cy="6286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 smtClean="0"/>
              <a:t>| 28.01.2022 | Ch.Mier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149240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38150" y="2381250"/>
            <a:ext cx="4057650" cy="38481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2381250"/>
            <a:ext cx="4057650" cy="38481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0" y="6229350"/>
            <a:ext cx="611188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28480"/>
                </a:solidFill>
              </a:defRPr>
            </a:lvl1pPr>
          </a:lstStyle>
          <a:p>
            <a:fld id="{CE448EFE-27F1-4AD0-B71B-631361988682}" type="slidenum">
              <a:rPr lang="de-DE"/>
              <a:pPr/>
              <a:t>‹Nr.›</a:t>
            </a:fld>
            <a:endParaRPr lang="de-DE"/>
          </a:p>
        </p:txBody>
      </p:sp>
      <p:sp>
        <p:nvSpPr>
          <p:cNvPr id="9" name="Fußzeilenplatzhalter 1"/>
          <p:cNvSpPr>
            <a:spLocks noGrp="1"/>
          </p:cNvSpPr>
          <p:nvPr>
            <p:ph type="ftr" sz="quarter" idx="3"/>
          </p:nvPr>
        </p:nvSpPr>
        <p:spPr>
          <a:xfrm>
            <a:off x="683514" y="6229350"/>
            <a:ext cx="8022336" cy="6286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 smtClean="0"/>
              <a:t>| 28.01.2022 | Ch.Mier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242967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0" y="6229350"/>
            <a:ext cx="611188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28480"/>
                </a:solidFill>
              </a:defRPr>
            </a:lvl1pPr>
          </a:lstStyle>
          <a:p>
            <a:fld id="{CE448EFE-27F1-4AD0-B71B-631361988682}" type="slidenum">
              <a:rPr lang="de-DE"/>
              <a:pPr/>
              <a:t>‹Nr.›</a:t>
            </a:fld>
            <a:endParaRPr lang="de-DE"/>
          </a:p>
        </p:txBody>
      </p:sp>
      <p:sp>
        <p:nvSpPr>
          <p:cNvPr id="7" name="Fußzeilenplatzhalter 1"/>
          <p:cNvSpPr>
            <a:spLocks noGrp="1"/>
          </p:cNvSpPr>
          <p:nvPr>
            <p:ph type="ftr" sz="quarter" idx="3"/>
          </p:nvPr>
        </p:nvSpPr>
        <p:spPr>
          <a:xfrm>
            <a:off x="683514" y="6229350"/>
            <a:ext cx="8022336" cy="6286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 smtClean="0"/>
              <a:t>| 28.01.2022 | Ch.Mier</a:t>
            </a:r>
            <a:endParaRPr lang="de-DE" dirty="0"/>
          </a:p>
        </p:txBody>
      </p:sp>
      <p:pic>
        <p:nvPicPr>
          <p:cNvPr id="8" name="Picture 5" descr="Fotolia_Bastei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17" b="26660"/>
          <a:stretch>
            <a:fillRect/>
          </a:stretch>
        </p:blipFill>
        <p:spPr bwMode="auto">
          <a:xfrm>
            <a:off x="0" y="2286000"/>
            <a:ext cx="9144000" cy="4027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Line 6"/>
          <p:cNvSpPr>
            <a:spLocks noChangeShapeType="1"/>
          </p:cNvSpPr>
          <p:nvPr userDrawn="1"/>
        </p:nvSpPr>
        <p:spPr bwMode="auto">
          <a:xfrm>
            <a:off x="-3175" y="2373313"/>
            <a:ext cx="9144000" cy="0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0" name="Line 7"/>
          <p:cNvSpPr>
            <a:spLocks noChangeShapeType="1"/>
          </p:cNvSpPr>
          <p:nvPr userDrawn="1"/>
        </p:nvSpPr>
        <p:spPr bwMode="auto">
          <a:xfrm>
            <a:off x="3175" y="6234113"/>
            <a:ext cx="9144000" cy="0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437471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el, Text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38150" y="438150"/>
            <a:ext cx="6654800" cy="11906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sz="half" idx="1"/>
          </p:nvPr>
        </p:nvSpPr>
        <p:spPr>
          <a:xfrm>
            <a:off x="438150" y="2381250"/>
            <a:ext cx="4057650" cy="3848100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2381250"/>
            <a:ext cx="4057650" cy="3848100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0" y="6229350"/>
            <a:ext cx="611188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28480"/>
                </a:solidFill>
              </a:defRPr>
            </a:lvl1pPr>
          </a:lstStyle>
          <a:p>
            <a:fld id="{CE448EFE-27F1-4AD0-B71B-631361988682}" type="slidenum">
              <a:rPr lang="de-DE"/>
              <a:pPr/>
              <a:t>‹Nr.›</a:t>
            </a:fld>
            <a:endParaRPr lang="de-DE"/>
          </a:p>
        </p:txBody>
      </p:sp>
      <p:sp>
        <p:nvSpPr>
          <p:cNvPr id="9" name="Fußzeilenplatzhalter 1"/>
          <p:cNvSpPr>
            <a:spLocks noGrp="1"/>
          </p:cNvSpPr>
          <p:nvPr>
            <p:ph type="ftr" sz="quarter" idx="3"/>
          </p:nvPr>
        </p:nvSpPr>
        <p:spPr>
          <a:xfrm>
            <a:off x="683514" y="6229350"/>
            <a:ext cx="8022336" cy="6286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 smtClean="0"/>
              <a:t>| 28.01.2022 | Ch.Mier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748367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75" y="1579563"/>
            <a:ext cx="9159875" cy="5305869"/>
          </a:xfrm>
          <a:prstGeom prst="rect">
            <a:avLst/>
          </a:prstGeom>
        </p:spPr>
      </p:pic>
      <p:grpSp>
        <p:nvGrpSpPr>
          <p:cNvPr id="78862" name="Group 14"/>
          <p:cNvGrpSpPr>
            <a:grpSpLocks/>
          </p:cNvGrpSpPr>
          <p:nvPr userDrawn="1"/>
        </p:nvGrpSpPr>
        <p:grpSpPr bwMode="auto">
          <a:xfrm>
            <a:off x="0" y="0"/>
            <a:ext cx="9156700" cy="2384425"/>
            <a:chOff x="158" y="1478"/>
            <a:chExt cx="5768" cy="1502"/>
          </a:xfrm>
        </p:grpSpPr>
        <p:sp>
          <p:nvSpPr>
            <p:cNvPr id="78863" name="AutoShape 15"/>
            <p:cNvSpPr>
              <a:spLocks noChangeAspect="1" noChangeArrowheads="1" noTextEdit="1"/>
            </p:cNvSpPr>
            <p:nvPr userDrawn="1"/>
          </p:nvSpPr>
          <p:spPr bwMode="auto">
            <a:xfrm>
              <a:off x="158" y="1480"/>
              <a:ext cx="5766" cy="1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78864" name="Freeform 16"/>
            <p:cNvSpPr>
              <a:spLocks noEditPoints="1"/>
            </p:cNvSpPr>
            <p:nvPr userDrawn="1"/>
          </p:nvSpPr>
          <p:spPr bwMode="auto">
            <a:xfrm>
              <a:off x="160" y="1478"/>
              <a:ext cx="5766" cy="1502"/>
            </a:xfrm>
            <a:custGeom>
              <a:avLst/>
              <a:gdLst>
                <a:gd name="T0" fmla="*/ 2468 w 2880"/>
                <a:gd name="T1" fmla="*/ 601 h 748"/>
                <a:gd name="T2" fmla="*/ 2880 w 2880"/>
                <a:gd name="T3" fmla="*/ 601 h 748"/>
                <a:gd name="T4" fmla="*/ 2880 w 2880"/>
                <a:gd name="T5" fmla="*/ 0 h 748"/>
                <a:gd name="T6" fmla="*/ 0 w 2880"/>
                <a:gd name="T7" fmla="*/ 0 h 748"/>
                <a:gd name="T8" fmla="*/ 0 w 2880"/>
                <a:gd name="T9" fmla="*/ 719 h 748"/>
                <a:gd name="T10" fmla="*/ 2299 w 2880"/>
                <a:gd name="T11" fmla="*/ 719 h 748"/>
                <a:gd name="T12" fmla="*/ 2468 w 2880"/>
                <a:gd name="T13" fmla="*/ 601 h 748"/>
                <a:gd name="T14" fmla="*/ 2468 w 2880"/>
                <a:gd name="T15" fmla="*/ 630 h 748"/>
                <a:gd name="T16" fmla="*/ 2880 w 2880"/>
                <a:gd name="T17" fmla="*/ 630 h 748"/>
                <a:gd name="T18" fmla="*/ 2880 w 2880"/>
                <a:gd name="T19" fmla="*/ 626 h 748"/>
                <a:gd name="T20" fmla="*/ 2468 w 2880"/>
                <a:gd name="T21" fmla="*/ 626 h 748"/>
                <a:gd name="T22" fmla="*/ 2299 w 2880"/>
                <a:gd name="T23" fmla="*/ 744 h 748"/>
                <a:gd name="T24" fmla="*/ 0 w 2880"/>
                <a:gd name="T25" fmla="*/ 744 h 748"/>
                <a:gd name="T26" fmla="*/ 0 w 2880"/>
                <a:gd name="T27" fmla="*/ 748 h 748"/>
                <a:gd name="T28" fmla="*/ 2299 w 2880"/>
                <a:gd name="T29" fmla="*/ 748 h 748"/>
                <a:gd name="T30" fmla="*/ 2468 w 2880"/>
                <a:gd name="T31" fmla="*/ 630 h 7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880" h="748">
                  <a:moveTo>
                    <a:pt x="2468" y="601"/>
                  </a:moveTo>
                  <a:cubicBezTo>
                    <a:pt x="2880" y="601"/>
                    <a:pt x="2880" y="601"/>
                    <a:pt x="2880" y="601"/>
                  </a:cubicBezTo>
                  <a:cubicBezTo>
                    <a:pt x="2880" y="0"/>
                    <a:pt x="2880" y="0"/>
                    <a:pt x="288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719"/>
                    <a:pt x="0" y="719"/>
                    <a:pt x="0" y="719"/>
                  </a:cubicBezTo>
                  <a:cubicBezTo>
                    <a:pt x="2299" y="719"/>
                    <a:pt x="2299" y="719"/>
                    <a:pt x="2299" y="719"/>
                  </a:cubicBezTo>
                  <a:cubicBezTo>
                    <a:pt x="2374" y="719"/>
                    <a:pt x="2376" y="601"/>
                    <a:pt x="2468" y="601"/>
                  </a:cubicBezTo>
                  <a:moveTo>
                    <a:pt x="2468" y="630"/>
                  </a:moveTo>
                  <a:cubicBezTo>
                    <a:pt x="2880" y="630"/>
                    <a:pt x="2880" y="630"/>
                    <a:pt x="2880" y="630"/>
                  </a:cubicBezTo>
                  <a:cubicBezTo>
                    <a:pt x="2880" y="626"/>
                    <a:pt x="2880" y="626"/>
                    <a:pt x="2880" y="626"/>
                  </a:cubicBezTo>
                  <a:cubicBezTo>
                    <a:pt x="2468" y="626"/>
                    <a:pt x="2468" y="626"/>
                    <a:pt x="2468" y="626"/>
                  </a:cubicBezTo>
                  <a:cubicBezTo>
                    <a:pt x="2393" y="626"/>
                    <a:pt x="2392" y="744"/>
                    <a:pt x="2299" y="744"/>
                  </a:cubicBezTo>
                  <a:cubicBezTo>
                    <a:pt x="0" y="744"/>
                    <a:pt x="0" y="744"/>
                    <a:pt x="0" y="744"/>
                  </a:cubicBezTo>
                  <a:cubicBezTo>
                    <a:pt x="0" y="748"/>
                    <a:pt x="0" y="748"/>
                    <a:pt x="0" y="748"/>
                  </a:cubicBezTo>
                  <a:cubicBezTo>
                    <a:pt x="2299" y="748"/>
                    <a:pt x="2299" y="748"/>
                    <a:pt x="2299" y="748"/>
                  </a:cubicBezTo>
                  <a:cubicBezTo>
                    <a:pt x="2394" y="748"/>
                    <a:pt x="2396" y="630"/>
                    <a:pt x="2468" y="630"/>
                  </a:cubicBezTo>
                </a:path>
              </a:pathLst>
            </a:custGeom>
            <a:solidFill>
              <a:srgbClr val="FDFDF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</p:grpSp>
      <p:sp>
        <p:nvSpPr>
          <p:cNvPr id="78853" name="Rectangle 5"/>
          <p:cNvSpPr>
            <a:spLocks noGrp="1" noChangeArrowheads="1"/>
          </p:cNvSpPr>
          <p:nvPr>
            <p:ph type="ctrTitle"/>
          </p:nvPr>
        </p:nvSpPr>
        <p:spPr>
          <a:xfrm>
            <a:off x="438150" y="981075"/>
            <a:ext cx="6654800" cy="6477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e-DE" noProof="0" smtClean="0"/>
              <a:t>Titelmasterformat durch Klicken bearbeiten</a:t>
            </a:r>
          </a:p>
        </p:txBody>
      </p:sp>
      <p:sp>
        <p:nvSpPr>
          <p:cNvPr id="78854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438150" y="1579563"/>
            <a:ext cx="6654800" cy="360362"/>
          </a:xfrm>
        </p:spPr>
        <p:txBody>
          <a:bodyPr wrap="none" anchor="b"/>
          <a:lstStyle>
            <a:lvl1pPr marL="0" indent="0">
              <a:spcBef>
                <a:spcPct val="0"/>
              </a:spcBef>
              <a:buFont typeface="Wingdings" pitchFamily="2" charset="2"/>
              <a:buNone/>
              <a:defRPr sz="2200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noProof="0" smtClean="0"/>
              <a:t>Formatvorlage des Untertitelmasters durch Klicken bearbeiten</a:t>
            </a:r>
          </a:p>
        </p:txBody>
      </p:sp>
      <p:pic>
        <p:nvPicPr>
          <p:cNvPr id="10" name="Grafik 11" descr="SMI_004_O_RGB_100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9875" y="404813"/>
            <a:ext cx="3375025" cy="49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235690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0" y="6229350"/>
            <a:ext cx="611188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28480"/>
                </a:solidFill>
              </a:defRPr>
            </a:lvl1pPr>
          </a:lstStyle>
          <a:p>
            <a:fld id="{CE448EFE-27F1-4AD0-B71B-631361988682}" type="slidenum">
              <a:rPr lang="de-DE"/>
              <a:pPr/>
              <a:t>‹Nr.›</a:t>
            </a:fld>
            <a:endParaRPr lang="de-DE"/>
          </a:p>
        </p:txBody>
      </p:sp>
      <p:sp>
        <p:nvSpPr>
          <p:cNvPr id="10" name="Fußzeilenplatzhalter 1"/>
          <p:cNvSpPr>
            <a:spLocks noGrp="1"/>
          </p:cNvSpPr>
          <p:nvPr>
            <p:ph type="ftr" sz="quarter" idx="3"/>
          </p:nvPr>
        </p:nvSpPr>
        <p:spPr>
          <a:xfrm>
            <a:off x="683514" y="6229350"/>
            <a:ext cx="8022336" cy="6286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 dirty="0" smtClean="0"/>
              <a:t>| 26.06.2020  | </a:t>
            </a:r>
            <a:r>
              <a:rPr lang="de-DE" dirty="0" err="1" smtClean="0"/>
              <a:t>Ch.Mier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93161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38150" y="2381250"/>
            <a:ext cx="4057650" cy="38481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2381250"/>
            <a:ext cx="4057650" cy="38481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0" y="6229350"/>
            <a:ext cx="611188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28480"/>
                </a:solidFill>
              </a:defRPr>
            </a:lvl1pPr>
          </a:lstStyle>
          <a:p>
            <a:fld id="{CE448EFE-27F1-4AD0-B71B-631361988682}" type="slidenum">
              <a:rPr lang="de-DE"/>
              <a:pPr/>
              <a:t>‹Nr.›</a:t>
            </a:fld>
            <a:endParaRPr lang="de-DE"/>
          </a:p>
        </p:txBody>
      </p:sp>
      <p:sp>
        <p:nvSpPr>
          <p:cNvPr id="9" name="Fußzeilenplatzhalter 1"/>
          <p:cNvSpPr>
            <a:spLocks noGrp="1"/>
          </p:cNvSpPr>
          <p:nvPr>
            <p:ph type="ftr" sz="quarter" idx="3"/>
          </p:nvPr>
        </p:nvSpPr>
        <p:spPr>
          <a:xfrm>
            <a:off x="683514" y="6229350"/>
            <a:ext cx="8022336" cy="6286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 dirty="0" smtClean="0"/>
              <a:t>| 26.06.2020  | </a:t>
            </a:r>
            <a:r>
              <a:rPr lang="de-DE" dirty="0" err="1" smtClean="0"/>
              <a:t>Ch.Mier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711290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0" y="6229350"/>
            <a:ext cx="611188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28480"/>
                </a:solidFill>
              </a:defRPr>
            </a:lvl1pPr>
          </a:lstStyle>
          <a:p>
            <a:fld id="{CE448EFE-27F1-4AD0-B71B-631361988682}" type="slidenum">
              <a:rPr lang="de-DE"/>
              <a:pPr/>
              <a:t>‹Nr.›</a:t>
            </a:fld>
            <a:endParaRPr lang="de-DE"/>
          </a:p>
        </p:txBody>
      </p:sp>
      <p:sp>
        <p:nvSpPr>
          <p:cNvPr id="7" name="Fußzeilenplatzhalter 1"/>
          <p:cNvSpPr>
            <a:spLocks noGrp="1"/>
          </p:cNvSpPr>
          <p:nvPr>
            <p:ph type="ftr" sz="quarter" idx="3"/>
          </p:nvPr>
        </p:nvSpPr>
        <p:spPr>
          <a:xfrm>
            <a:off x="683514" y="6229350"/>
            <a:ext cx="8022336" cy="6286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 dirty="0" smtClean="0"/>
              <a:t>| 26.06.2020  | </a:t>
            </a:r>
            <a:r>
              <a:rPr lang="de-DE" dirty="0" err="1" smtClean="0"/>
              <a:t>Ch.Mier</a:t>
            </a:r>
            <a:endParaRPr lang="de-DE" dirty="0"/>
          </a:p>
        </p:txBody>
      </p:sp>
      <p:pic>
        <p:nvPicPr>
          <p:cNvPr id="8" name="Picture 5" descr="Fotolia_Bastei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17" b="26660"/>
          <a:stretch>
            <a:fillRect/>
          </a:stretch>
        </p:blipFill>
        <p:spPr bwMode="auto">
          <a:xfrm>
            <a:off x="0" y="2286000"/>
            <a:ext cx="9144000" cy="4027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Line 6"/>
          <p:cNvSpPr>
            <a:spLocks noChangeShapeType="1"/>
          </p:cNvSpPr>
          <p:nvPr userDrawn="1"/>
        </p:nvSpPr>
        <p:spPr bwMode="auto">
          <a:xfrm>
            <a:off x="-3175" y="2373313"/>
            <a:ext cx="9144000" cy="0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0" name="Line 7"/>
          <p:cNvSpPr>
            <a:spLocks noChangeShapeType="1"/>
          </p:cNvSpPr>
          <p:nvPr userDrawn="1"/>
        </p:nvSpPr>
        <p:spPr bwMode="auto">
          <a:xfrm>
            <a:off x="3175" y="6234113"/>
            <a:ext cx="9144000" cy="0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454439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0.xml"/><Relationship Id="rId4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38150" y="438150"/>
            <a:ext cx="6654800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Mastertitelformat bearbeiten</a:t>
            </a:r>
          </a:p>
        </p:txBody>
      </p:sp>
      <p:sp>
        <p:nvSpPr>
          <p:cNvPr id="77828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0" y="6229350"/>
            <a:ext cx="611188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28480"/>
                </a:solidFill>
              </a:defRPr>
            </a:lvl1pPr>
          </a:lstStyle>
          <a:p>
            <a:fld id="{CE448EFE-27F1-4AD0-B71B-631361988682}" type="slidenum">
              <a:rPr lang="de-DE"/>
              <a:pPr/>
              <a:t>‹Nr.›</a:t>
            </a:fld>
            <a:endParaRPr lang="de-DE"/>
          </a:p>
        </p:txBody>
      </p:sp>
      <p:sp>
        <p:nvSpPr>
          <p:cNvPr id="77830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438150" y="2381250"/>
            <a:ext cx="8267700" cy="384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3"/>
          </p:nvPr>
        </p:nvSpPr>
        <p:spPr>
          <a:xfrm>
            <a:off x="683514" y="6229350"/>
            <a:ext cx="8022336" cy="6286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 smtClean="0"/>
              <a:t>| 28.01.2022 | Ch.Mier</a:t>
            </a:r>
            <a:endParaRPr lang="de-DE" dirty="0"/>
          </a:p>
        </p:txBody>
      </p:sp>
      <p:pic>
        <p:nvPicPr>
          <p:cNvPr id="7" name="Grafik 11" descr="SMI_004_O_RGB_100.jpg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9875" y="404813"/>
            <a:ext cx="3375025" cy="49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4" r:id="rId3"/>
    <p:sldLayoutId id="2147483656" r:id="rId4"/>
    <p:sldLayoutId id="2147483662" r:id="rId5"/>
  </p:sldLayoutIdLst>
  <p:timing>
    <p:tnLst>
      <p:par>
        <p:cTn id="1" dur="indefinite" restart="never" nodeType="tmRoot"/>
      </p:par>
    </p:tnLst>
  </p:timing>
  <p:hf hdr="0" dt="0"/>
  <p:txStyles>
    <p:titleStyle>
      <a:lvl1pPr algn="l" rtl="0" fontAlgn="base">
        <a:spcBef>
          <a:spcPct val="0"/>
        </a:spcBef>
        <a:spcAft>
          <a:spcPct val="0"/>
        </a:spcAft>
        <a:defRPr sz="26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2600">
          <a:solidFill>
            <a:schemeClr val="tx2"/>
          </a:solidFill>
          <a:latin typeface="Arial" pitchFamily="34" charset="0"/>
          <a:ea typeface="ＭＳ Ｐゴシック" pitchFamily="34" charset="-128"/>
        </a:defRPr>
      </a:lvl2pPr>
      <a:lvl3pPr algn="l" rtl="0" fontAlgn="base">
        <a:spcBef>
          <a:spcPct val="0"/>
        </a:spcBef>
        <a:spcAft>
          <a:spcPct val="0"/>
        </a:spcAft>
        <a:defRPr sz="2600">
          <a:solidFill>
            <a:schemeClr val="tx2"/>
          </a:solidFill>
          <a:latin typeface="Arial" pitchFamily="34" charset="0"/>
          <a:ea typeface="ＭＳ Ｐゴシック" pitchFamily="34" charset="-128"/>
        </a:defRPr>
      </a:lvl3pPr>
      <a:lvl4pPr algn="l" rtl="0" fontAlgn="base">
        <a:spcBef>
          <a:spcPct val="0"/>
        </a:spcBef>
        <a:spcAft>
          <a:spcPct val="0"/>
        </a:spcAft>
        <a:defRPr sz="2600">
          <a:solidFill>
            <a:schemeClr val="tx2"/>
          </a:solidFill>
          <a:latin typeface="Arial" pitchFamily="34" charset="0"/>
          <a:ea typeface="ＭＳ Ｐゴシック" pitchFamily="34" charset="-128"/>
        </a:defRPr>
      </a:lvl4pPr>
      <a:lvl5pPr algn="l" rtl="0" fontAlgn="base">
        <a:spcBef>
          <a:spcPct val="0"/>
        </a:spcBef>
        <a:spcAft>
          <a:spcPct val="0"/>
        </a:spcAft>
        <a:defRPr sz="2600">
          <a:solidFill>
            <a:schemeClr val="tx2"/>
          </a:solidFill>
          <a:latin typeface="Arial" pitchFamily="34" charset="0"/>
          <a:ea typeface="ＭＳ Ｐゴシック" pitchFamily="34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2600">
          <a:solidFill>
            <a:schemeClr val="tx2"/>
          </a:solidFill>
          <a:latin typeface="Arial" pitchFamily="34" charset="0"/>
          <a:ea typeface="ＭＳ Ｐゴシック" pitchFamily="34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2600">
          <a:solidFill>
            <a:schemeClr val="tx2"/>
          </a:solidFill>
          <a:latin typeface="Arial" pitchFamily="34" charset="0"/>
          <a:ea typeface="ＭＳ Ｐゴシック" pitchFamily="34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2600">
          <a:solidFill>
            <a:schemeClr val="tx2"/>
          </a:solidFill>
          <a:latin typeface="Arial" pitchFamily="34" charset="0"/>
          <a:ea typeface="ＭＳ Ｐゴシック" pitchFamily="34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2600">
          <a:solidFill>
            <a:schemeClr val="tx2"/>
          </a:solidFill>
          <a:latin typeface="Arial" pitchFamily="34" charset="0"/>
          <a:ea typeface="ＭＳ Ｐゴシック" pitchFamily="34" charset="-128"/>
        </a:defRPr>
      </a:lvl9pPr>
    </p:titleStyle>
    <p:bodyStyle>
      <a:lvl1pPr marL="355600" indent="-355600" algn="l" rtl="0" fontAlgn="base">
        <a:spcBef>
          <a:spcPct val="50000"/>
        </a:spcBef>
        <a:spcAft>
          <a:spcPct val="0"/>
        </a:spcAft>
        <a:buClr>
          <a:schemeClr val="accent1"/>
        </a:buClr>
        <a:buSzPct val="115000"/>
        <a:buFont typeface="Wingdings" pitchFamily="2" charset="2"/>
        <a:buChar char="§"/>
        <a:defRPr sz="1600">
          <a:solidFill>
            <a:schemeClr val="tx1"/>
          </a:solidFill>
          <a:latin typeface="+mn-lt"/>
          <a:ea typeface="+mn-ea"/>
          <a:cs typeface="+mn-cs"/>
        </a:defRPr>
      </a:lvl1pPr>
      <a:lvl2pPr marL="901700" indent="-366713" algn="l" rtl="0" fontAlgn="base">
        <a:spcBef>
          <a:spcPct val="50000"/>
        </a:spcBef>
        <a:spcAft>
          <a:spcPct val="0"/>
        </a:spcAft>
        <a:buClr>
          <a:schemeClr val="accent1"/>
        </a:buClr>
        <a:buSzPct val="115000"/>
        <a:buFont typeface="Wingdings" pitchFamily="2" charset="2"/>
        <a:buChar char="§"/>
        <a:defRPr sz="1600">
          <a:solidFill>
            <a:schemeClr val="tx1"/>
          </a:solidFill>
          <a:latin typeface="+mn-lt"/>
          <a:ea typeface="+mn-ea"/>
        </a:defRPr>
      </a:lvl2pPr>
      <a:lvl3pPr marL="1435100" indent="-354013" algn="l" rtl="0" fontAlgn="base">
        <a:spcBef>
          <a:spcPct val="50000"/>
        </a:spcBef>
        <a:spcAft>
          <a:spcPct val="0"/>
        </a:spcAft>
        <a:buClr>
          <a:schemeClr val="accent1"/>
        </a:buClr>
        <a:buSzPct val="115000"/>
        <a:buFont typeface="Wingdings" pitchFamily="2" charset="2"/>
        <a:buChar char="§"/>
        <a:defRPr sz="1600">
          <a:solidFill>
            <a:schemeClr val="tx1"/>
          </a:solidFill>
          <a:latin typeface="+mn-lt"/>
          <a:ea typeface="+mn-ea"/>
        </a:defRPr>
      </a:lvl3pPr>
      <a:lvl4pPr marL="1970088" indent="-355600" algn="l" rtl="0" fontAlgn="base">
        <a:spcBef>
          <a:spcPct val="50000"/>
        </a:spcBef>
        <a:spcAft>
          <a:spcPct val="0"/>
        </a:spcAft>
        <a:buClr>
          <a:schemeClr val="accent1"/>
        </a:buClr>
        <a:buSzPct val="115000"/>
        <a:buFont typeface="Wingdings" pitchFamily="2" charset="2"/>
        <a:buChar char="§"/>
        <a:defRPr sz="1600">
          <a:solidFill>
            <a:schemeClr val="tx1"/>
          </a:solidFill>
          <a:latin typeface="+mn-lt"/>
          <a:ea typeface="+mn-ea"/>
        </a:defRPr>
      </a:lvl4pPr>
      <a:lvl5pPr marL="2517775" indent="-368300" algn="l" rtl="0" fontAlgn="base">
        <a:spcBef>
          <a:spcPct val="50000"/>
        </a:spcBef>
        <a:spcAft>
          <a:spcPct val="0"/>
        </a:spcAft>
        <a:buClr>
          <a:schemeClr val="accent1"/>
        </a:buClr>
        <a:buSzPct val="115000"/>
        <a:buFont typeface="Wingdings" pitchFamily="2" charset="2"/>
        <a:buChar char="§"/>
        <a:defRPr sz="1600">
          <a:solidFill>
            <a:schemeClr val="tx1"/>
          </a:solidFill>
          <a:latin typeface="+mn-lt"/>
          <a:ea typeface="+mn-ea"/>
        </a:defRPr>
      </a:lvl5pPr>
      <a:lvl6pPr marL="2974975" indent="-368300" algn="l" rtl="0" fontAlgn="base">
        <a:spcBef>
          <a:spcPct val="50000"/>
        </a:spcBef>
        <a:spcAft>
          <a:spcPct val="0"/>
        </a:spcAft>
        <a:buClr>
          <a:schemeClr val="accent1"/>
        </a:buClr>
        <a:buSzPct val="115000"/>
        <a:buFont typeface="Wingdings" pitchFamily="2" charset="2"/>
        <a:buChar char="§"/>
        <a:defRPr sz="1600">
          <a:solidFill>
            <a:schemeClr val="tx1"/>
          </a:solidFill>
          <a:latin typeface="+mn-lt"/>
          <a:ea typeface="+mn-ea"/>
        </a:defRPr>
      </a:lvl6pPr>
      <a:lvl7pPr marL="3432175" indent="-368300" algn="l" rtl="0" fontAlgn="base">
        <a:spcBef>
          <a:spcPct val="50000"/>
        </a:spcBef>
        <a:spcAft>
          <a:spcPct val="0"/>
        </a:spcAft>
        <a:buClr>
          <a:schemeClr val="accent1"/>
        </a:buClr>
        <a:buSzPct val="115000"/>
        <a:buFont typeface="Wingdings" pitchFamily="2" charset="2"/>
        <a:buChar char="§"/>
        <a:defRPr sz="1600">
          <a:solidFill>
            <a:schemeClr val="tx1"/>
          </a:solidFill>
          <a:latin typeface="+mn-lt"/>
          <a:ea typeface="+mn-ea"/>
        </a:defRPr>
      </a:lvl7pPr>
      <a:lvl8pPr marL="3889375" indent="-368300" algn="l" rtl="0" fontAlgn="base">
        <a:spcBef>
          <a:spcPct val="50000"/>
        </a:spcBef>
        <a:spcAft>
          <a:spcPct val="0"/>
        </a:spcAft>
        <a:buClr>
          <a:schemeClr val="accent1"/>
        </a:buClr>
        <a:buSzPct val="115000"/>
        <a:buFont typeface="Wingdings" pitchFamily="2" charset="2"/>
        <a:buChar char="§"/>
        <a:defRPr sz="1600">
          <a:solidFill>
            <a:schemeClr val="tx1"/>
          </a:solidFill>
          <a:latin typeface="+mn-lt"/>
          <a:ea typeface="+mn-ea"/>
        </a:defRPr>
      </a:lvl8pPr>
      <a:lvl9pPr marL="4346575" indent="-368300" algn="l" rtl="0" fontAlgn="base">
        <a:spcBef>
          <a:spcPct val="50000"/>
        </a:spcBef>
        <a:spcAft>
          <a:spcPct val="0"/>
        </a:spcAft>
        <a:buClr>
          <a:schemeClr val="accent1"/>
        </a:buClr>
        <a:buSzPct val="115000"/>
        <a:buFont typeface="Wingdings" pitchFamily="2" charset="2"/>
        <a:buChar char="§"/>
        <a:defRPr sz="16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38150" y="438150"/>
            <a:ext cx="6654800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Mastertitelformat bearbeiten</a:t>
            </a:r>
          </a:p>
        </p:txBody>
      </p:sp>
      <p:sp>
        <p:nvSpPr>
          <p:cNvPr id="77828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0" y="6229350"/>
            <a:ext cx="611188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28480"/>
                </a:solidFill>
              </a:defRPr>
            </a:lvl1pPr>
          </a:lstStyle>
          <a:p>
            <a:fld id="{CE448EFE-27F1-4AD0-B71B-631361988682}" type="slidenum">
              <a:rPr lang="de-DE"/>
              <a:pPr/>
              <a:t>‹Nr.›</a:t>
            </a:fld>
            <a:endParaRPr lang="de-DE"/>
          </a:p>
        </p:txBody>
      </p:sp>
      <p:sp>
        <p:nvSpPr>
          <p:cNvPr id="77830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438150" y="2381250"/>
            <a:ext cx="8267700" cy="384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3"/>
          </p:nvPr>
        </p:nvSpPr>
        <p:spPr>
          <a:xfrm>
            <a:off x="683514" y="6229350"/>
            <a:ext cx="8022336" cy="6286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 smtClean="0"/>
              <a:t>| Datum  | Name des Präsentators</a:t>
            </a:r>
            <a:endParaRPr lang="de-DE" dirty="0"/>
          </a:p>
        </p:txBody>
      </p:sp>
      <p:pic>
        <p:nvPicPr>
          <p:cNvPr id="7" name="Grafik 11" descr="SMI_004_O_RGB_100.jpg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9875" y="404813"/>
            <a:ext cx="3375025" cy="49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042868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</p:sldLayoutIdLst>
  <p:timing>
    <p:tnLst>
      <p:par>
        <p:cTn id="1" dur="indefinite" restart="never" nodeType="tmRoot"/>
      </p:par>
    </p:tnLst>
  </p:timing>
  <p:hf hdr="0" dt="0"/>
  <p:txStyles>
    <p:titleStyle>
      <a:lvl1pPr algn="l" rtl="0" fontAlgn="base">
        <a:spcBef>
          <a:spcPct val="0"/>
        </a:spcBef>
        <a:spcAft>
          <a:spcPct val="0"/>
        </a:spcAft>
        <a:defRPr sz="26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2600">
          <a:solidFill>
            <a:schemeClr val="tx2"/>
          </a:solidFill>
          <a:latin typeface="Arial" pitchFamily="34" charset="0"/>
          <a:ea typeface="ＭＳ Ｐゴシック" pitchFamily="34" charset="-128"/>
        </a:defRPr>
      </a:lvl2pPr>
      <a:lvl3pPr algn="l" rtl="0" fontAlgn="base">
        <a:spcBef>
          <a:spcPct val="0"/>
        </a:spcBef>
        <a:spcAft>
          <a:spcPct val="0"/>
        </a:spcAft>
        <a:defRPr sz="2600">
          <a:solidFill>
            <a:schemeClr val="tx2"/>
          </a:solidFill>
          <a:latin typeface="Arial" pitchFamily="34" charset="0"/>
          <a:ea typeface="ＭＳ Ｐゴシック" pitchFamily="34" charset="-128"/>
        </a:defRPr>
      </a:lvl3pPr>
      <a:lvl4pPr algn="l" rtl="0" fontAlgn="base">
        <a:spcBef>
          <a:spcPct val="0"/>
        </a:spcBef>
        <a:spcAft>
          <a:spcPct val="0"/>
        </a:spcAft>
        <a:defRPr sz="2600">
          <a:solidFill>
            <a:schemeClr val="tx2"/>
          </a:solidFill>
          <a:latin typeface="Arial" pitchFamily="34" charset="0"/>
          <a:ea typeface="ＭＳ Ｐゴシック" pitchFamily="34" charset="-128"/>
        </a:defRPr>
      </a:lvl4pPr>
      <a:lvl5pPr algn="l" rtl="0" fontAlgn="base">
        <a:spcBef>
          <a:spcPct val="0"/>
        </a:spcBef>
        <a:spcAft>
          <a:spcPct val="0"/>
        </a:spcAft>
        <a:defRPr sz="2600">
          <a:solidFill>
            <a:schemeClr val="tx2"/>
          </a:solidFill>
          <a:latin typeface="Arial" pitchFamily="34" charset="0"/>
          <a:ea typeface="ＭＳ Ｐゴシック" pitchFamily="34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2600">
          <a:solidFill>
            <a:schemeClr val="tx2"/>
          </a:solidFill>
          <a:latin typeface="Arial" pitchFamily="34" charset="0"/>
          <a:ea typeface="ＭＳ Ｐゴシック" pitchFamily="34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2600">
          <a:solidFill>
            <a:schemeClr val="tx2"/>
          </a:solidFill>
          <a:latin typeface="Arial" pitchFamily="34" charset="0"/>
          <a:ea typeface="ＭＳ Ｐゴシック" pitchFamily="34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2600">
          <a:solidFill>
            <a:schemeClr val="tx2"/>
          </a:solidFill>
          <a:latin typeface="Arial" pitchFamily="34" charset="0"/>
          <a:ea typeface="ＭＳ Ｐゴシック" pitchFamily="34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2600">
          <a:solidFill>
            <a:schemeClr val="tx2"/>
          </a:solidFill>
          <a:latin typeface="Arial" pitchFamily="34" charset="0"/>
          <a:ea typeface="ＭＳ Ｐゴシック" pitchFamily="34" charset="-128"/>
        </a:defRPr>
      </a:lvl9pPr>
    </p:titleStyle>
    <p:bodyStyle>
      <a:lvl1pPr marL="355600" indent="-355600" algn="l" rtl="0" fontAlgn="base">
        <a:spcBef>
          <a:spcPct val="50000"/>
        </a:spcBef>
        <a:spcAft>
          <a:spcPct val="0"/>
        </a:spcAft>
        <a:buClr>
          <a:schemeClr val="accent1"/>
        </a:buClr>
        <a:buSzPct val="115000"/>
        <a:buFont typeface="Wingdings" pitchFamily="2" charset="2"/>
        <a:buChar char="§"/>
        <a:defRPr sz="1600">
          <a:solidFill>
            <a:schemeClr val="tx1"/>
          </a:solidFill>
          <a:latin typeface="+mn-lt"/>
          <a:ea typeface="+mn-ea"/>
          <a:cs typeface="+mn-cs"/>
        </a:defRPr>
      </a:lvl1pPr>
      <a:lvl2pPr marL="901700" indent="-366713" algn="l" rtl="0" fontAlgn="base">
        <a:spcBef>
          <a:spcPct val="50000"/>
        </a:spcBef>
        <a:spcAft>
          <a:spcPct val="0"/>
        </a:spcAft>
        <a:buClr>
          <a:schemeClr val="accent1"/>
        </a:buClr>
        <a:buSzPct val="115000"/>
        <a:buFont typeface="Wingdings" pitchFamily="2" charset="2"/>
        <a:buChar char="§"/>
        <a:defRPr sz="1600">
          <a:solidFill>
            <a:schemeClr val="tx1"/>
          </a:solidFill>
          <a:latin typeface="+mn-lt"/>
          <a:ea typeface="+mn-ea"/>
        </a:defRPr>
      </a:lvl2pPr>
      <a:lvl3pPr marL="1435100" indent="-354013" algn="l" rtl="0" fontAlgn="base">
        <a:spcBef>
          <a:spcPct val="50000"/>
        </a:spcBef>
        <a:spcAft>
          <a:spcPct val="0"/>
        </a:spcAft>
        <a:buClr>
          <a:schemeClr val="accent1"/>
        </a:buClr>
        <a:buSzPct val="115000"/>
        <a:buFont typeface="Wingdings" pitchFamily="2" charset="2"/>
        <a:buChar char="§"/>
        <a:defRPr sz="1600">
          <a:solidFill>
            <a:schemeClr val="tx1"/>
          </a:solidFill>
          <a:latin typeface="+mn-lt"/>
          <a:ea typeface="+mn-ea"/>
        </a:defRPr>
      </a:lvl3pPr>
      <a:lvl4pPr marL="1970088" indent="-355600" algn="l" rtl="0" fontAlgn="base">
        <a:spcBef>
          <a:spcPct val="50000"/>
        </a:spcBef>
        <a:spcAft>
          <a:spcPct val="0"/>
        </a:spcAft>
        <a:buClr>
          <a:schemeClr val="accent1"/>
        </a:buClr>
        <a:buSzPct val="115000"/>
        <a:buFont typeface="Wingdings" pitchFamily="2" charset="2"/>
        <a:buChar char="§"/>
        <a:defRPr sz="1600">
          <a:solidFill>
            <a:schemeClr val="tx1"/>
          </a:solidFill>
          <a:latin typeface="+mn-lt"/>
          <a:ea typeface="+mn-ea"/>
        </a:defRPr>
      </a:lvl4pPr>
      <a:lvl5pPr marL="2517775" indent="-368300" algn="l" rtl="0" fontAlgn="base">
        <a:spcBef>
          <a:spcPct val="50000"/>
        </a:spcBef>
        <a:spcAft>
          <a:spcPct val="0"/>
        </a:spcAft>
        <a:buClr>
          <a:schemeClr val="accent1"/>
        </a:buClr>
        <a:buSzPct val="115000"/>
        <a:buFont typeface="Wingdings" pitchFamily="2" charset="2"/>
        <a:buChar char="§"/>
        <a:defRPr sz="1600">
          <a:solidFill>
            <a:schemeClr val="tx1"/>
          </a:solidFill>
          <a:latin typeface="+mn-lt"/>
          <a:ea typeface="+mn-ea"/>
        </a:defRPr>
      </a:lvl5pPr>
      <a:lvl6pPr marL="2974975" indent="-368300" algn="l" rtl="0" fontAlgn="base">
        <a:spcBef>
          <a:spcPct val="50000"/>
        </a:spcBef>
        <a:spcAft>
          <a:spcPct val="0"/>
        </a:spcAft>
        <a:buClr>
          <a:schemeClr val="accent1"/>
        </a:buClr>
        <a:buSzPct val="115000"/>
        <a:buFont typeface="Wingdings" pitchFamily="2" charset="2"/>
        <a:buChar char="§"/>
        <a:defRPr sz="1600">
          <a:solidFill>
            <a:schemeClr val="tx1"/>
          </a:solidFill>
          <a:latin typeface="+mn-lt"/>
          <a:ea typeface="+mn-ea"/>
        </a:defRPr>
      </a:lvl6pPr>
      <a:lvl7pPr marL="3432175" indent="-368300" algn="l" rtl="0" fontAlgn="base">
        <a:spcBef>
          <a:spcPct val="50000"/>
        </a:spcBef>
        <a:spcAft>
          <a:spcPct val="0"/>
        </a:spcAft>
        <a:buClr>
          <a:schemeClr val="accent1"/>
        </a:buClr>
        <a:buSzPct val="115000"/>
        <a:buFont typeface="Wingdings" pitchFamily="2" charset="2"/>
        <a:buChar char="§"/>
        <a:defRPr sz="1600">
          <a:solidFill>
            <a:schemeClr val="tx1"/>
          </a:solidFill>
          <a:latin typeface="+mn-lt"/>
          <a:ea typeface="+mn-ea"/>
        </a:defRPr>
      </a:lvl7pPr>
      <a:lvl8pPr marL="3889375" indent="-368300" algn="l" rtl="0" fontAlgn="base">
        <a:spcBef>
          <a:spcPct val="50000"/>
        </a:spcBef>
        <a:spcAft>
          <a:spcPct val="0"/>
        </a:spcAft>
        <a:buClr>
          <a:schemeClr val="accent1"/>
        </a:buClr>
        <a:buSzPct val="115000"/>
        <a:buFont typeface="Wingdings" pitchFamily="2" charset="2"/>
        <a:buChar char="§"/>
        <a:defRPr sz="1600">
          <a:solidFill>
            <a:schemeClr val="tx1"/>
          </a:solidFill>
          <a:latin typeface="+mn-lt"/>
          <a:ea typeface="+mn-ea"/>
        </a:defRPr>
      </a:lvl8pPr>
      <a:lvl9pPr marL="4346575" indent="-368300" algn="l" rtl="0" fontAlgn="base">
        <a:spcBef>
          <a:spcPct val="50000"/>
        </a:spcBef>
        <a:spcAft>
          <a:spcPct val="0"/>
        </a:spcAft>
        <a:buClr>
          <a:schemeClr val="accent1"/>
        </a:buClr>
        <a:buSzPct val="115000"/>
        <a:buFont typeface="Wingdings" pitchFamily="2" charset="2"/>
        <a:buChar char="§"/>
        <a:defRPr sz="16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7" name="Rectangle 39"/>
          <p:cNvSpPr>
            <a:spLocks noGrp="1" noChangeArrowheads="1"/>
          </p:cNvSpPr>
          <p:nvPr>
            <p:ph type="ctrTitle"/>
          </p:nvPr>
        </p:nvSpPr>
        <p:spPr>
          <a:xfrm>
            <a:off x="438150" y="981075"/>
            <a:ext cx="8022336" cy="647700"/>
          </a:xfrm>
        </p:spPr>
        <p:txBody>
          <a:bodyPr/>
          <a:lstStyle/>
          <a:p>
            <a:r>
              <a:rPr lang="de-DE" dirty="0" smtClean="0"/>
              <a:t>L240 O – Grundlagen der </a:t>
            </a:r>
            <a:r>
              <a:rPr lang="de-DE" dirty="0" err="1" smtClean="0"/>
              <a:t>Vbbk</a:t>
            </a:r>
            <a:endParaRPr lang="de-DE" dirty="0"/>
          </a:p>
        </p:txBody>
      </p:sp>
      <p:sp>
        <p:nvSpPr>
          <p:cNvPr id="2088" name="Rectangle 40"/>
          <p:cNvSpPr>
            <a:spLocks noGrp="1" noChangeArrowheads="1"/>
          </p:cNvSpPr>
          <p:nvPr>
            <p:ph type="subTitle" idx="1"/>
          </p:nvPr>
        </p:nvSpPr>
        <p:spPr>
          <a:xfrm>
            <a:off x="438150" y="1700784"/>
            <a:ext cx="6654800" cy="360362"/>
          </a:xfrm>
        </p:spPr>
        <p:txBody>
          <a:bodyPr/>
          <a:lstStyle/>
          <a:p>
            <a:r>
              <a:rPr lang="de-DE" smtClean="0"/>
              <a:t>Tagesseminar</a:t>
            </a:r>
            <a:endParaRPr lang="de-DE" dirty="0"/>
          </a:p>
        </p:txBody>
      </p:sp>
      <p:sp>
        <p:nvSpPr>
          <p:cNvPr id="2" name="Rechteck 1"/>
          <p:cNvSpPr/>
          <p:nvPr/>
        </p:nvSpPr>
        <p:spPr bwMode="auto">
          <a:xfrm>
            <a:off x="0" y="981075"/>
            <a:ext cx="45719" cy="1296162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1. Arten von Vegetationsbränden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1.1 Waldbrände			- Bodenfeuer</a:t>
            </a:r>
          </a:p>
          <a:p>
            <a:pPr marL="0" indent="0">
              <a:buNone/>
            </a:pPr>
            <a:r>
              <a:rPr lang="de-DE" dirty="0"/>
              <a:t>	</a:t>
            </a:r>
            <a:r>
              <a:rPr lang="de-DE" dirty="0" smtClean="0"/>
              <a:t>			- Kronenfeuer</a:t>
            </a:r>
          </a:p>
          <a:p>
            <a:pPr marL="0" indent="0">
              <a:buNone/>
            </a:pPr>
            <a:r>
              <a:rPr lang="de-DE" dirty="0"/>
              <a:t>	</a:t>
            </a:r>
            <a:r>
              <a:rPr lang="de-DE" dirty="0" smtClean="0"/>
              <a:t>			- Vollfeuer</a:t>
            </a:r>
          </a:p>
          <a:p>
            <a:pPr marL="0" indent="0">
              <a:buNone/>
            </a:pPr>
            <a:endParaRPr lang="de-DE" dirty="0" smtClean="0"/>
          </a:p>
          <a:p>
            <a:r>
              <a:rPr lang="de-DE" dirty="0" smtClean="0"/>
              <a:t>1.2 Feld- u. Wiesenbrände	- Bodenfeuer</a:t>
            </a:r>
          </a:p>
          <a:p>
            <a:endParaRPr lang="de-DE" dirty="0"/>
          </a:p>
          <a:p>
            <a:endParaRPr lang="de-DE" dirty="0" smtClean="0"/>
          </a:p>
          <a:p>
            <a:endParaRPr lang="de-DE" dirty="0" smtClean="0"/>
          </a:p>
          <a:p>
            <a:r>
              <a:rPr lang="de-DE" dirty="0" smtClean="0"/>
              <a:t>1.3 Moor- u. Torfbrände		- Bodenfeuer</a:t>
            </a:r>
          </a:p>
          <a:p>
            <a:pPr marL="0" indent="0">
              <a:buNone/>
            </a:pPr>
            <a:r>
              <a:rPr lang="de-DE" dirty="0"/>
              <a:t>	</a:t>
            </a:r>
            <a:r>
              <a:rPr lang="de-DE" dirty="0" smtClean="0"/>
              <a:t>			- Feuer unter der Oberfläche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E448EFE-27F1-4AD0-B71B-631361988682}" type="slidenum">
              <a:rPr lang="de-DE" smtClean="0"/>
              <a:pPr/>
              <a:t>10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dirty="0" smtClean="0"/>
              <a:t>| </a:t>
            </a:r>
            <a:r>
              <a:rPr lang="de-DE" dirty="0"/>
              <a:t>09.06.2023 </a:t>
            </a:r>
            <a:r>
              <a:rPr lang="de-DE" dirty="0" smtClean="0"/>
              <a:t>| </a:t>
            </a:r>
            <a:r>
              <a:rPr lang="de-DE" dirty="0" err="1" smtClean="0"/>
              <a:t>Ch</a:t>
            </a:r>
            <a:r>
              <a:rPr lang="de-DE" dirty="0" smtClean="0"/>
              <a:t>. Mier</a:t>
            </a:r>
            <a:endParaRPr lang="de-DE" dirty="0"/>
          </a:p>
        </p:txBody>
      </p:sp>
      <p:sp>
        <p:nvSpPr>
          <p:cNvPr id="6" name="Rechteck 5"/>
          <p:cNvSpPr/>
          <p:nvPr/>
        </p:nvSpPr>
        <p:spPr bwMode="auto">
          <a:xfrm>
            <a:off x="251460" y="4725162"/>
            <a:ext cx="6841490" cy="1504188"/>
          </a:xfrm>
          <a:prstGeom prst="rect">
            <a:avLst/>
          </a:prstGeom>
          <a:noFill/>
          <a:ln w="7620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96058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1. Arten von Vegetationsbränden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38150" y="1700784"/>
            <a:ext cx="8267700" cy="2592324"/>
          </a:xfrm>
        </p:spPr>
        <p:txBody>
          <a:bodyPr/>
          <a:lstStyle/>
          <a:p>
            <a:r>
              <a:rPr lang="de-DE" dirty="0" smtClean="0"/>
              <a:t> 1.3 Moor- und Torfbrände</a:t>
            </a:r>
          </a:p>
          <a:p>
            <a:endParaRPr lang="de-DE" dirty="0"/>
          </a:p>
          <a:p>
            <a:pPr marL="0" indent="0">
              <a:buNone/>
            </a:pPr>
            <a:endParaRPr lang="de-DE" dirty="0" smtClean="0"/>
          </a:p>
          <a:p>
            <a:pPr marL="0" indent="0">
              <a:buNone/>
            </a:pPr>
            <a:r>
              <a:rPr lang="de-DE" dirty="0" smtClean="0"/>
              <a:t>Bodenfeuer u. Feuer unter der Oberfläche: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dirty="0"/>
              <a:t>Moor- und Torfbrände sind Schadfeuer in entsprechenden Landschaften. Sie können als Bodenfeuer auftreten, stellen sich aber meist als Schwelbrand unter der Oberfläche dar.</a:t>
            </a:r>
          </a:p>
          <a:p>
            <a:pPr marL="0" indent="0">
              <a:buNone/>
            </a:pPr>
            <a:endParaRPr lang="de-DE" dirty="0" smtClean="0"/>
          </a:p>
          <a:p>
            <a:pPr marL="0" indent="0">
              <a:buNone/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E448EFE-27F1-4AD0-B71B-631361988682}" type="slidenum">
              <a:rPr lang="de-DE" smtClean="0"/>
              <a:pPr/>
              <a:t>11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dirty="0" smtClean="0"/>
              <a:t>| </a:t>
            </a:r>
            <a:r>
              <a:rPr lang="de-DE" dirty="0"/>
              <a:t>09.06.2023 </a:t>
            </a:r>
            <a:r>
              <a:rPr lang="de-DE" dirty="0" smtClean="0"/>
              <a:t>| </a:t>
            </a:r>
            <a:r>
              <a:rPr lang="de-DE" dirty="0" err="1" smtClean="0"/>
              <a:t>Ch</a:t>
            </a:r>
            <a:r>
              <a:rPr lang="de-DE" dirty="0" smtClean="0"/>
              <a:t>. Mier</a:t>
            </a:r>
            <a:endParaRPr lang="de-DE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800" b="37400"/>
          <a:stretch/>
        </p:blipFill>
        <p:spPr>
          <a:xfrm>
            <a:off x="438150" y="4058368"/>
            <a:ext cx="8337804" cy="2363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727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5004" y="1270412"/>
            <a:ext cx="6654800" cy="360045"/>
          </a:xfrm>
        </p:spPr>
        <p:txBody>
          <a:bodyPr/>
          <a:lstStyle/>
          <a:p>
            <a:r>
              <a:rPr lang="de-DE" dirty="0" smtClean="0"/>
              <a:t>2. Einsatzgrundsätze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5004" y="1634348"/>
            <a:ext cx="5862066" cy="1479804"/>
          </a:xfrm>
        </p:spPr>
        <p:txBody>
          <a:bodyPr/>
          <a:lstStyle/>
          <a:p>
            <a:pPr marL="0" indent="0">
              <a:spcBef>
                <a:spcPts val="500"/>
              </a:spcBef>
              <a:buNone/>
            </a:pPr>
            <a:r>
              <a:rPr lang="de-DE" dirty="0" smtClean="0"/>
              <a:t>2.1. Schutzziele:	</a:t>
            </a:r>
          </a:p>
          <a:p>
            <a:pPr marL="0" indent="0">
              <a:spcBef>
                <a:spcPts val="500"/>
              </a:spcBef>
              <a:buNone/>
            </a:pPr>
            <a:r>
              <a:rPr lang="de-DE" dirty="0"/>
              <a:t>	</a:t>
            </a:r>
            <a:r>
              <a:rPr lang="de-DE" dirty="0" smtClean="0"/>
              <a:t>	1. Menschen insbesondere Einsatzkräfte</a:t>
            </a:r>
          </a:p>
          <a:p>
            <a:pPr marL="0" indent="0">
              <a:spcBef>
                <a:spcPts val="500"/>
              </a:spcBef>
              <a:buNone/>
            </a:pPr>
            <a:r>
              <a:rPr lang="de-DE" dirty="0"/>
              <a:t>	</a:t>
            </a:r>
            <a:r>
              <a:rPr lang="de-DE" dirty="0" smtClean="0"/>
              <a:t>	2. Tiere</a:t>
            </a:r>
          </a:p>
          <a:p>
            <a:pPr marL="0" indent="0">
              <a:spcBef>
                <a:spcPts val="500"/>
              </a:spcBef>
              <a:buNone/>
            </a:pPr>
            <a:r>
              <a:rPr lang="de-DE" dirty="0"/>
              <a:t>	</a:t>
            </a:r>
            <a:r>
              <a:rPr lang="de-DE" dirty="0" smtClean="0"/>
              <a:t>	3. Infrastruktur</a:t>
            </a:r>
          </a:p>
          <a:p>
            <a:pPr marL="0" indent="0">
              <a:spcBef>
                <a:spcPts val="500"/>
              </a:spcBef>
              <a:buNone/>
            </a:pPr>
            <a:r>
              <a:rPr lang="de-DE" dirty="0"/>
              <a:t>	</a:t>
            </a:r>
            <a:r>
              <a:rPr lang="de-DE" dirty="0" smtClean="0"/>
              <a:t>	4. Vegetation/ ökologische Schäden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E448EFE-27F1-4AD0-B71B-631361988682}" type="slidenum">
              <a:rPr lang="de-DE" smtClean="0"/>
              <a:pPr/>
              <a:t>12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dirty="0" smtClean="0"/>
              <a:t>| </a:t>
            </a:r>
            <a:r>
              <a:rPr lang="de-DE" dirty="0"/>
              <a:t>09.06.2023 </a:t>
            </a:r>
            <a:r>
              <a:rPr lang="de-DE" dirty="0" smtClean="0"/>
              <a:t>| </a:t>
            </a:r>
            <a:r>
              <a:rPr lang="de-DE" dirty="0" err="1" smtClean="0"/>
              <a:t>Ch</a:t>
            </a:r>
            <a:r>
              <a:rPr lang="de-DE" dirty="0" smtClean="0"/>
              <a:t>. Mier</a:t>
            </a:r>
            <a:endParaRPr lang="de-DE" dirty="0"/>
          </a:p>
        </p:txBody>
      </p:sp>
      <p:sp>
        <p:nvSpPr>
          <p:cNvPr id="7" name="Rechteck 6"/>
          <p:cNvSpPr/>
          <p:nvPr/>
        </p:nvSpPr>
        <p:spPr>
          <a:xfrm>
            <a:off x="251460" y="4297748"/>
            <a:ext cx="5196147" cy="6232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l">
              <a:spcAft>
                <a:spcPts val="300"/>
              </a:spcAft>
            </a:pPr>
            <a:endParaRPr lang="de-DE" sz="1600" dirty="0">
              <a:cs typeface="Times New Roman" panose="02020603050405020304" pitchFamily="18" charset="0"/>
            </a:endParaRPr>
          </a:p>
          <a:p>
            <a:pPr algn="l">
              <a:spcAft>
                <a:spcPts val="0"/>
              </a:spcAft>
            </a:pPr>
            <a:r>
              <a:rPr lang="de-DE" sz="1600" dirty="0">
                <a:ea typeface="MS Mincho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6" name="Textfeld 5"/>
          <p:cNvSpPr txBox="1"/>
          <p:nvPr/>
        </p:nvSpPr>
        <p:spPr>
          <a:xfrm rot="19822290">
            <a:off x="2694017" y="3861054"/>
            <a:ext cx="294215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5400" b="1" dirty="0" smtClean="0">
                <a:solidFill>
                  <a:srgbClr val="FF0000"/>
                </a:solidFill>
              </a:rPr>
              <a:t>Warum?</a:t>
            </a:r>
            <a:endParaRPr lang="de-DE" sz="5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537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2252" y="1217490"/>
            <a:ext cx="7090710" cy="3648973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74655" y="790846"/>
            <a:ext cx="6654800" cy="360045"/>
          </a:xfrm>
        </p:spPr>
        <p:txBody>
          <a:bodyPr/>
          <a:lstStyle/>
          <a:p>
            <a:r>
              <a:rPr lang="de-DE" dirty="0" smtClean="0"/>
              <a:t>2. Einsatzgrundsätze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E448EFE-27F1-4AD0-B71B-631361988682}" type="slidenum">
              <a:rPr lang="de-DE" smtClean="0"/>
              <a:pPr/>
              <a:t>13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dirty="0" smtClean="0"/>
              <a:t>| </a:t>
            </a:r>
            <a:r>
              <a:rPr lang="de-DE" dirty="0"/>
              <a:t>09.06.2023 </a:t>
            </a:r>
            <a:r>
              <a:rPr lang="de-DE" dirty="0" smtClean="0"/>
              <a:t>| </a:t>
            </a:r>
            <a:r>
              <a:rPr lang="de-DE" dirty="0" err="1" smtClean="0"/>
              <a:t>Ch</a:t>
            </a:r>
            <a:r>
              <a:rPr lang="de-DE" dirty="0" smtClean="0"/>
              <a:t>. Mier</a:t>
            </a:r>
            <a:endParaRPr lang="de-DE" dirty="0"/>
          </a:p>
        </p:txBody>
      </p:sp>
      <p:sp>
        <p:nvSpPr>
          <p:cNvPr id="7" name="Rechteck 6"/>
          <p:cNvSpPr/>
          <p:nvPr/>
        </p:nvSpPr>
        <p:spPr>
          <a:xfrm>
            <a:off x="251460" y="4297748"/>
            <a:ext cx="5196147" cy="6232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l">
              <a:spcAft>
                <a:spcPts val="300"/>
              </a:spcAft>
            </a:pPr>
            <a:endParaRPr lang="de-DE" sz="1600" dirty="0">
              <a:cs typeface="Times New Roman" panose="02020603050405020304" pitchFamily="18" charset="0"/>
            </a:endParaRPr>
          </a:p>
          <a:p>
            <a:pPr algn="l">
              <a:spcAft>
                <a:spcPts val="0"/>
              </a:spcAft>
            </a:pPr>
            <a:r>
              <a:rPr lang="de-DE" sz="1600" dirty="0">
                <a:ea typeface="MS Mincho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12" name="Inhaltsplatzhalter 2"/>
          <p:cNvSpPr txBox="1">
            <a:spLocks/>
          </p:cNvSpPr>
          <p:nvPr/>
        </p:nvSpPr>
        <p:spPr bwMode="auto">
          <a:xfrm>
            <a:off x="374655" y="1150891"/>
            <a:ext cx="1296162" cy="382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55600" indent="-355600" algn="l" rtl="0" fontAlgn="base">
              <a:spcBef>
                <a:spcPct val="50000"/>
              </a:spcBef>
              <a:spcAft>
                <a:spcPct val="0"/>
              </a:spcAft>
              <a:buClr>
                <a:schemeClr val="accent1"/>
              </a:buClr>
              <a:buSzPct val="11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1700" indent="-366713" algn="l" rtl="0" fontAlgn="base">
              <a:spcBef>
                <a:spcPct val="50000"/>
              </a:spcBef>
              <a:spcAft>
                <a:spcPct val="0"/>
              </a:spcAft>
              <a:buClr>
                <a:schemeClr val="accent1"/>
              </a:buClr>
              <a:buSzPct val="11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  <a:ea typeface="+mn-ea"/>
              </a:defRPr>
            </a:lvl2pPr>
            <a:lvl3pPr marL="1435100" indent="-354013" algn="l" rtl="0" fontAlgn="base">
              <a:spcBef>
                <a:spcPct val="50000"/>
              </a:spcBef>
              <a:spcAft>
                <a:spcPct val="0"/>
              </a:spcAft>
              <a:buClr>
                <a:schemeClr val="accent1"/>
              </a:buClr>
              <a:buSzPct val="11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  <a:ea typeface="+mn-ea"/>
              </a:defRPr>
            </a:lvl3pPr>
            <a:lvl4pPr marL="1970088" indent="-355600" algn="l" rtl="0" fontAlgn="base">
              <a:spcBef>
                <a:spcPct val="50000"/>
              </a:spcBef>
              <a:spcAft>
                <a:spcPct val="0"/>
              </a:spcAft>
              <a:buClr>
                <a:schemeClr val="accent1"/>
              </a:buClr>
              <a:buSzPct val="11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  <a:ea typeface="+mn-ea"/>
              </a:defRPr>
            </a:lvl4pPr>
            <a:lvl5pPr marL="2517775" indent="-368300" algn="l" rtl="0" fontAlgn="base">
              <a:spcBef>
                <a:spcPct val="50000"/>
              </a:spcBef>
              <a:spcAft>
                <a:spcPct val="0"/>
              </a:spcAft>
              <a:buClr>
                <a:schemeClr val="accent1"/>
              </a:buClr>
              <a:buSzPct val="11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  <a:ea typeface="+mn-ea"/>
              </a:defRPr>
            </a:lvl5pPr>
            <a:lvl6pPr marL="2974975" indent="-368300" algn="l" rtl="0" fontAlgn="base">
              <a:spcBef>
                <a:spcPct val="50000"/>
              </a:spcBef>
              <a:spcAft>
                <a:spcPct val="0"/>
              </a:spcAft>
              <a:buClr>
                <a:schemeClr val="accent1"/>
              </a:buClr>
              <a:buSzPct val="11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  <a:ea typeface="+mn-ea"/>
              </a:defRPr>
            </a:lvl6pPr>
            <a:lvl7pPr marL="3432175" indent="-368300" algn="l" rtl="0" fontAlgn="base">
              <a:spcBef>
                <a:spcPct val="50000"/>
              </a:spcBef>
              <a:spcAft>
                <a:spcPct val="0"/>
              </a:spcAft>
              <a:buClr>
                <a:schemeClr val="accent1"/>
              </a:buClr>
              <a:buSzPct val="11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  <a:ea typeface="+mn-ea"/>
              </a:defRPr>
            </a:lvl7pPr>
            <a:lvl8pPr marL="3889375" indent="-368300" algn="l" rtl="0" fontAlgn="base">
              <a:spcBef>
                <a:spcPct val="50000"/>
              </a:spcBef>
              <a:spcAft>
                <a:spcPct val="0"/>
              </a:spcAft>
              <a:buClr>
                <a:schemeClr val="accent1"/>
              </a:buClr>
              <a:buSzPct val="11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  <a:ea typeface="+mn-ea"/>
              </a:defRPr>
            </a:lvl8pPr>
            <a:lvl9pPr marL="4346575" indent="-368300" algn="l" rtl="0" fontAlgn="base">
              <a:spcBef>
                <a:spcPct val="50000"/>
              </a:spcBef>
              <a:spcAft>
                <a:spcPct val="0"/>
              </a:spcAft>
              <a:buClr>
                <a:schemeClr val="accent1"/>
              </a:buClr>
              <a:buSzPct val="11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eaLnBrk="1" hangingPunct="1">
              <a:buFont typeface="Wingdings" pitchFamily="2" charset="2"/>
              <a:buNone/>
            </a:pPr>
            <a:r>
              <a:rPr lang="de-DE" kern="0" dirty="0" smtClean="0"/>
              <a:t>2.2. Begriffe:	</a:t>
            </a:r>
          </a:p>
        </p:txBody>
      </p:sp>
      <p:sp>
        <p:nvSpPr>
          <p:cNvPr id="13" name="Inhaltsplatzhalter 2"/>
          <p:cNvSpPr txBox="1">
            <a:spLocks/>
          </p:cNvSpPr>
          <p:nvPr/>
        </p:nvSpPr>
        <p:spPr bwMode="auto">
          <a:xfrm>
            <a:off x="2066182" y="4990687"/>
            <a:ext cx="2592324" cy="11689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55600" indent="-355600" algn="l" rtl="0" fontAlgn="base">
              <a:spcBef>
                <a:spcPct val="50000"/>
              </a:spcBef>
              <a:spcAft>
                <a:spcPct val="0"/>
              </a:spcAft>
              <a:buClr>
                <a:schemeClr val="accent1"/>
              </a:buClr>
              <a:buSzPct val="11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1700" indent="-366713" algn="l" rtl="0" fontAlgn="base">
              <a:spcBef>
                <a:spcPct val="50000"/>
              </a:spcBef>
              <a:spcAft>
                <a:spcPct val="0"/>
              </a:spcAft>
              <a:buClr>
                <a:schemeClr val="accent1"/>
              </a:buClr>
              <a:buSzPct val="11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  <a:ea typeface="+mn-ea"/>
              </a:defRPr>
            </a:lvl2pPr>
            <a:lvl3pPr marL="1435100" indent="-354013" algn="l" rtl="0" fontAlgn="base">
              <a:spcBef>
                <a:spcPct val="50000"/>
              </a:spcBef>
              <a:spcAft>
                <a:spcPct val="0"/>
              </a:spcAft>
              <a:buClr>
                <a:schemeClr val="accent1"/>
              </a:buClr>
              <a:buSzPct val="11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  <a:ea typeface="+mn-ea"/>
              </a:defRPr>
            </a:lvl3pPr>
            <a:lvl4pPr marL="1970088" indent="-355600" algn="l" rtl="0" fontAlgn="base">
              <a:spcBef>
                <a:spcPct val="50000"/>
              </a:spcBef>
              <a:spcAft>
                <a:spcPct val="0"/>
              </a:spcAft>
              <a:buClr>
                <a:schemeClr val="accent1"/>
              </a:buClr>
              <a:buSzPct val="11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  <a:ea typeface="+mn-ea"/>
              </a:defRPr>
            </a:lvl4pPr>
            <a:lvl5pPr marL="2517775" indent="-368300" algn="l" rtl="0" fontAlgn="base">
              <a:spcBef>
                <a:spcPct val="50000"/>
              </a:spcBef>
              <a:spcAft>
                <a:spcPct val="0"/>
              </a:spcAft>
              <a:buClr>
                <a:schemeClr val="accent1"/>
              </a:buClr>
              <a:buSzPct val="11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  <a:ea typeface="+mn-ea"/>
              </a:defRPr>
            </a:lvl5pPr>
            <a:lvl6pPr marL="2974975" indent="-368300" algn="l" rtl="0" fontAlgn="base">
              <a:spcBef>
                <a:spcPct val="50000"/>
              </a:spcBef>
              <a:spcAft>
                <a:spcPct val="0"/>
              </a:spcAft>
              <a:buClr>
                <a:schemeClr val="accent1"/>
              </a:buClr>
              <a:buSzPct val="11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  <a:ea typeface="+mn-ea"/>
              </a:defRPr>
            </a:lvl6pPr>
            <a:lvl7pPr marL="3432175" indent="-368300" algn="l" rtl="0" fontAlgn="base">
              <a:spcBef>
                <a:spcPct val="50000"/>
              </a:spcBef>
              <a:spcAft>
                <a:spcPct val="0"/>
              </a:spcAft>
              <a:buClr>
                <a:schemeClr val="accent1"/>
              </a:buClr>
              <a:buSzPct val="11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  <a:ea typeface="+mn-ea"/>
              </a:defRPr>
            </a:lvl7pPr>
            <a:lvl8pPr marL="3889375" indent="-368300" algn="l" rtl="0" fontAlgn="base">
              <a:spcBef>
                <a:spcPct val="50000"/>
              </a:spcBef>
              <a:spcAft>
                <a:spcPct val="0"/>
              </a:spcAft>
              <a:buClr>
                <a:schemeClr val="accent1"/>
              </a:buClr>
              <a:buSzPct val="11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  <a:ea typeface="+mn-ea"/>
              </a:defRPr>
            </a:lvl8pPr>
            <a:lvl9pPr marL="4346575" indent="-368300" algn="l" rtl="0" fontAlgn="base">
              <a:spcBef>
                <a:spcPct val="50000"/>
              </a:spcBef>
              <a:spcAft>
                <a:spcPct val="0"/>
              </a:spcAft>
              <a:buClr>
                <a:schemeClr val="accent1"/>
              </a:buClr>
              <a:buSzPct val="11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eaLnBrk="1" hangingPunct="1">
              <a:spcBef>
                <a:spcPts val="600"/>
              </a:spcBef>
              <a:buNone/>
            </a:pPr>
            <a:r>
              <a:rPr lang="de-DE" sz="2000" kern="0" dirty="0" smtClean="0">
                <a:solidFill>
                  <a:srgbClr val="69BE28"/>
                </a:solidFill>
              </a:rPr>
              <a:t>1.    </a:t>
            </a:r>
            <a:r>
              <a:rPr lang="de-DE" sz="2000" kern="0" dirty="0" smtClean="0"/>
              <a:t>Front</a:t>
            </a:r>
          </a:p>
          <a:p>
            <a:pPr marL="0" indent="0" eaLnBrk="1" hangingPunct="1">
              <a:spcBef>
                <a:spcPts val="600"/>
              </a:spcBef>
              <a:buNone/>
            </a:pPr>
            <a:r>
              <a:rPr lang="de-DE" sz="2000" kern="0" dirty="0" smtClean="0">
                <a:solidFill>
                  <a:srgbClr val="69BE28"/>
                </a:solidFill>
              </a:rPr>
              <a:t>2.    </a:t>
            </a:r>
            <a:r>
              <a:rPr lang="de-DE" sz="2000" kern="0" dirty="0" smtClean="0"/>
              <a:t>Linke Flanke</a:t>
            </a:r>
          </a:p>
          <a:p>
            <a:pPr marL="0" indent="0" eaLnBrk="1" hangingPunct="1">
              <a:spcBef>
                <a:spcPts val="600"/>
              </a:spcBef>
              <a:buNone/>
            </a:pPr>
            <a:r>
              <a:rPr lang="de-DE" sz="2000" kern="0" dirty="0" smtClean="0">
                <a:solidFill>
                  <a:srgbClr val="69BE28"/>
                </a:solidFill>
              </a:rPr>
              <a:t>3.    </a:t>
            </a:r>
            <a:r>
              <a:rPr lang="de-DE" sz="2000" kern="0" dirty="0" smtClean="0"/>
              <a:t>Rechte Flanke </a:t>
            </a:r>
          </a:p>
        </p:txBody>
      </p:sp>
      <p:sp>
        <p:nvSpPr>
          <p:cNvPr id="14" name="Rechteck 13"/>
          <p:cNvSpPr/>
          <p:nvPr/>
        </p:nvSpPr>
        <p:spPr>
          <a:xfrm>
            <a:off x="4572000" y="4987595"/>
            <a:ext cx="4572000" cy="1554272"/>
          </a:xfrm>
          <a:prstGeom prst="rect">
            <a:avLst/>
          </a:prstGeom>
        </p:spPr>
        <p:txBody>
          <a:bodyPr>
            <a:spAutoFit/>
          </a:bodyPr>
          <a:lstStyle/>
          <a:p>
            <a:pPr algn="l" eaLnBrk="1" hangingPunct="1">
              <a:spcBef>
                <a:spcPts val="600"/>
              </a:spcBef>
            </a:pPr>
            <a:r>
              <a:rPr lang="de-DE" sz="2000" kern="0" dirty="0" smtClean="0">
                <a:solidFill>
                  <a:srgbClr val="69BE28"/>
                </a:solidFill>
              </a:rPr>
              <a:t>4.    </a:t>
            </a:r>
            <a:r>
              <a:rPr lang="de-DE" sz="2000" kern="0" dirty="0" smtClean="0"/>
              <a:t>Abgebrannter </a:t>
            </a:r>
            <a:r>
              <a:rPr lang="de-DE" sz="2000" kern="0" dirty="0"/>
              <a:t>(schwarzer) Bereich</a:t>
            </a:r>
          </a:p>
          <a:p>
            <a:pPr algn="l" eaLnBrk="1" hangingPunct="1">
              <a:spcBef>
                <a:spcPts val="600"/>
              </a:spcBef>
            </a:pPr>
            <a:r>
              <a:rPr lang="de-DE" sz="2000" kern="0" dirty="0" smtClean="0">
                <a:solidFill>
                  <a:srgbClr val="69BE28"/>
                </a:solidFill>
              </a:rPr>
              <a:t>5.    </a:t>
            </a:r>
            <a:r>
              <a:rPr lang="de-DE" sz="2000" kern="0" dirty="0" smtClean="0"/>
              <a:t>Unverbrannter </a:t>
            </a:r>
            <a:r>
              <a:rPr lang="de-DE" sz="2000" kern="0" dirty="0"/>
              <a:t>(grüner) </a:t>
            </a:r>
            <a:r>
              <a:rPr lang="de-DE" sz="2000" kern="0" dirty="0" smtClean="0"/>
              <a:t>Bereich</a:t>
            </a:r>
          </a:p>
          <a:p>
            <a:pPr algn="l" eaLnBrk="1" hangingPunct="1">
              <a:spcBef>
                <a:spcPts val="600"/>
              </a:spcBef>
            </a:pPr>
            <a:r>
              <a:rPr lang="de-DE" sz="2000" kern="0" dirty="0" smtClean="0">
                <a:solidFill>
                  <a:srgbClr val="69BE28"/>
                </a:solidFill>
              </a:rPr>
              <a:t>6.    </a:t>
            </a:r>
            <a:r>
              <a:rPr lang="de-DE" sz="2000" kern="0" dirty="0" smtClean="0"/>
              <a:t>Brandinsel</a:t>
            </a:r>
            <a:endParaRPr lang="de-DE" sz="2000" kern="0" dirty="0" smtClean="0">
              <a:solidFill>
                <a:srgbClr val="69BE28"/>
              </a:solidFill>
            </a:endParaRPr>
          </a:p>
          <a:p>
            <a:pPr algn="l" eaLnBrk="1" hangingPunct="1">
              <a:spcBef>
                <a:spcPts val="600"/>
              </a:spcBef>
            </a:pPr>
            <a:r>
              <a:rPr lang="de-DE" sz="2000" kern="0" dirty="0" smtClean="0">
                <a:solidFill>
                  <a:srgbClr val="69BE28"/>
                </a:solidFill>
              </a:rPr>
              <a:t>7.    </a:t>
            </a:r>
            <a:r>
              <a:rPr lang="de-DE" sz="2000" kern="0" dirty="0" smtClean="0"/>
              <a:t>Finger</a:t>
            </a:r>
            <a:endParaRPr lang="de-DE" sz="2000" kern="0" dirty="0"/>
          </a:p>
        </p:txBody>
      </p:sp>
    </p:spTree>
    <p:extLst>
      <p:ext uri="{BB962C8B-B14F-4D97-AF65-F5344CB8AC3E}">
        <p14:creationId xmlns:p14="http://schemas.microsoft.com/office/powerpoint/2010/main" val="1717563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38351" y="889445"/>
            <a:ext cx="6654800" cy="326517"/>
          </a:xfrm>
        </p:spPr>
        <p:txBody>
          <a:bodyPr/>
          <a:lstStyle/>
          <a:p>
            <a:r>
              <a:rPr lang="de-DE" dirty="0" smtClean="0"/>
              <a:t>2. Einsatzgrundsätze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38351" y="1268730"/>
            <a:ext cx="8267700" cy="4960620"/>
          </a:xfrm>
        </p:spPr>
        <p:txBody>
          <a:bodyPr/>
          <a:lstStyle/>
          <a:p>
            <a:pPr marL="0" indent="0">
              <a:buNone/>
            </a:pPr>
            <a:r>
              <a:rPr lang="de-DE" dirty="0" smtClean="0"/>
              <a:t>2.2 Begriffe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dirty="0" smtClean="0"/>
              <a:t>2.2.1 Front u. Flanken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dirty="0" smtClean="0"/>
              <a:t>2.2.2 Flammenlängen u. Saum</a:t>
            </a:r>
          </a:p>
          <a:p>
            <a:pPr marL="0" indent="0">
              <a:buNone/>
            </a:pPr>
            <a:endParaRPr lang="de-DE" dirty="0" smtClean="0"/>
          </a:p>
          <a:p>
            <a:pPr marL="0" indent="0">
              <a:buNone/>
            </a:pPr>
            <a:endParaRPr lang="de-DE" dirty="0" smtClean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 smtClean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b="1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de-DE" b="1" dirty="0" smtClean="0">
                <a:solidFill>
                  <a:srgbClr val="FF0000"/>
                </a:solidFill>
              </a:rPr>
              <a:t>Beachte: </a:t>
            </a:r>
            <a:r>
              <a:rPr lang="de-DE" dirty="0" smtClean="0">
                <a:solidFill>
                  <a:srgbClr val="FF0000"/>
                </a:solidFill>
              </a:rPr>
              <a:t>Unterschied der Flammenlänge zur Flammenhöhe!</a:t>
            </a:r>
            <a:endParaRPr lang="de-DE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de-DE" dirty="0" smtClean="0"/>
          </a:p>
          <a:p>
            <a:pPr marL="0" indent="0">
              <a:buNone/>
            </a:pPr>
            <a:endParaRPr lang="de-DE" dirty="0" smtClean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E448EFE-27F1-4AD0-B71B-631361988682}" type="slidenum">
              <a:rPr lang="de-DE" smtClean="0"/>
              <a:pPr/>
              <a:t>14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dirty="0" smtClean="0"/>
              <a:t>| </a:t>
            </a:r>
            <a:r>
              <a:rPr lang="de-DE" dirty="0"/>
              <a:t>09.06.2023 </a:t>
            </a:r>
            <a:r>
              <a:rPr lang="de-DE" dirty="0" smtClean="0"/>
              <a:t>| </a:t>
            </a:r>
            <a:r>
              <a:rPr lang="de-DE" dirty="0" err="1" smtClean="0"/>
              <a:t>Ch</a:t>
            </a:r>
            <a:r>
              <a:rPr lang="de-DE" dirty="0" smtClean="0"/>
              <a:t>. Mier</a:t>
            </a:r>
            <a:endParaRPr lang="de-DE" dirty="0"/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351" y="3429000"/>
            <a:ext cx="5669771" cy="1658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1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2. Einsatzgrundsätze</a:t>
            </a:r>
            <a:endParaRPr lang="de-DE" dirty="0"/>
          </a:p>
        </p:txBody>
      </p:sp>
      <p:pic>
        <p:nvPicPr>
          <p:cNvPr id="6" name="Inhaltsplatzhalter 5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17309"/>
          <a:stretch/>
        </p:blipFill>
        <p:spPr>
          <a:xfrm>
            <a:off x="3275838" y="1941523"/>
            <a:ext cx="5184647" cy="4287827"/>
          </a:xfrm>
          <a:prstGeom prst="rect">
            <a:avLst/>
          </a:prstGeom>
        </p:spPr>
      </p:pic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E448EFE-27F1-4AD0-B71B-631361988682}" type="slidenum">
              <a:rPr lang="de-DE" smtClean="0"/>
              <a:pPr/>
              <a:t>15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dirty="0" smtClean="0"/>
              <a:t>| </a:t>
            </a:r>
            <a:r>
              <a:rPr lang="de-DE" dirty="0"/>
              <a:t>09.06.2023 </a:t>
            </a:r>
            <a:r>
              <a:rPr lang="de-DE" dirty="0" smtClean="0"/>
              <a:t>| </a:t>
            </a:r>
            <a:r>
              <a:rPr lang="de-DE" dirty="0" err="1" smtClean="0"/>
              <a:t>Ch</a:t>
            </a:r>
            <a:r>
              <a:rPr lang="de-DE" dirty="0" smtClean="0"/>
              <a:t>. Mier</a:t>
            </a:r>
            <a:endParaRPr lang="de-DE" dirty="0"/>
          </a:p>
        </p:txBody>
      </p:sp>
      <p:cxnSp>
        <p:nvCxnSpPr>
          <p:cNvPr id="10" name="Gerade Verbindung mit Pfeil 9"/>
          <p:cNvCxnSpPr/>
          <p:nvPr/>
        </p:nvCxnSpPr>
        <p:spPr bwMode="auto">
          <a:xfrm flipH="1" flipV="1">
            <a:off x="5436108" y="2730279"/>
            <a:ext cx="2520950" cy="3024378"/>
          </a:xfrm>
          <a:prstGeom prst="straightConnector1">
            <a:avLst/>
          </a:prstGeom>
          <a:ln>
            <a:solidFill>
              <a:schemeClr val="bg1"/>
            </a:solidFill>
            <a:headEnd type="none" w="med" len="med"/>
            <a:tailEnd type="triangle"/>
          </a:ln>
          <a:extLst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1" name="Textfeld 10"/>
          <p:cNvSpPr txBox="1"/>
          <p:nvPr/>
        </p:nvSpPr>
        <p:spPr>
          <a:xfrm>
            <a:off x="6051356" y="3162333"/>
            <a:ext cx="25923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smtClean="0">
                <a:solidFill>
                  <a:srgbClr val="000000"/>
                </a:solidFill>
              </a:rPr>
              <a:t>Flammenlänge</a:t>
            </a:r>
            <a:endParaRPr lang="de-DE" b="1" dirty="0">
              <a:solidFill>
                <a:srgbClr val="000000"/>
              </a:solidFill>
            </a:endParaRPr>
          </a:p>
        </p:txBody>
      </p:sp>
      <p:cxnSp>
        <p:nvCxnSpPr>
          <p:cNvPr id="13" name="Gerade Verbindung mit Pfeil 12"/>
          <p:cNvCxnSpPr/>
          <p:nvPr/>
        </p:nvCxnSpPr>
        <p:spPr bwMode="auto">
          <a:xfrm flipV="1">
            <a:off x="5436108" y="2730279"/>
            <a:ext cx="0" cy="3024378"/>
          </a:xfrm>
          <a:prstGeom prst="straightConnector1">
            <a:avLst/>
          </a:prstGeom>
          <a:ln>
            <a:solidFill>
              <a:srgbClr val="FFFF00"/>
            </a:solidFill>
            <a:headEnd type="none" w="med" len="med"/>
            <a:tailEnd type="triangle"/>
          </a:ln>
          <a:extLst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4" name="Textfeld 13"/>
          <p:cNvSpPr txBox="1"/>
          <p:nvPr/>
        </p:nvSpPr>
        <p:spPr>
          <a:xfrm>
            <a:off x="3204464" y="3169086"/>
            <a:ext cx="23434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smtClean="0">
                <a:solidFill>
                  <a:srgbClr val="000000"/>
                </a:solidFill>
              </a:rPr>
              <a:t>Flammenhöhe</a:t>
            </a:r>
            <a:endParaRPr lang="de-DE" b="1" dirty="0">
              <a:solidFill>
                <a:srgbClr val="000000"/>
              </a:solidFill>
            </a:endParaRPr>
          </a:p>
        </p:txBody>
      </p:sp>
      <p:sp>
        <p:nvSpPr>
          <p:cNvPr id="15" name="Textfeld 14"/>
          <p:cNvSpPr txBox="1"/>
          <p:nvPr/>
        </p:nvSpPr>
        <p:spPr>
          <a:xfrm>
            <a:off x="251460" y="1628775"/>
            <a:ext cx="14176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 smtClean="0"/>
              <a:t>2.2 Begriffe</a:t>
            </a:r>
            <a:endParaRPr lang="de-DE" sz="1600" dirty="0"/>
          </a:p>
        </p:txBody>
      </p:sp>
    </p:spTree>
    <p:extLst>
      <p:ext uri="{BB962C8B-B14F-4D97-AF65-F5344CB8AC3E}">
        <p14:creationId xmlns:p14="http://schemas.microsoft.com/office/powerpoint/2010/main" val="1298825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2. Einsatzgrundsätze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38150" y="1700784"/>
            <a:ext cx="8267700" cy="4528566"/>
          </a:xfrm>
        </p:spPr>
        <p:txBody>
          <a:bodyPr/>
          <a:lstStyle/>
          <a:p>
            <a:pPr marL="0" indent="0">
              <a:buNone/>
            </a:pPr>
            <a:r>
              <a:rPr lang="de-DE" dirty="0" smtClean="0"/>
              <a:t>2.3 Einflüsse</a:t>
            </a:r>
          </a:p>
          <a:p>
            <a:pPr marL="0" indent="0">
              <a:buNone/>
            </a:pPr>
            <a:r>
              <a:rPr lang="de-DE" dirty="0" smtClean="0"/>
              <a:t>		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dirty="0" smtClean="0"/>
              <a:t>		Im speziellen sind dies…</a:t>
            </a:r>
          </a:p>
          <a:p>
            <a:pPr marL="0" indent="0">
              <a:buNone/>
            </a:pPr>
            <a:endParaRPr lang="de-DE" dirty="0" smtClean="0"/>
          </a:p>
          <a:p>
            <a:pPr marL="0" indent="0">
              <a:buNone/>
            </a:pPr>
            <a:r>
              <a:rPr lang="de-DE" dirty="0"/>
              <a:t>	</a:t>
            </a:r>
            <a:r>
              <a:rPr lang="de-DE" dirty="0" smtClean="0"/>
              <a:t>			- die </a:t>
            </a:r>
            <a:r>
              <a:rPr lang="de-DE" b="1" dirty="0" smtClean="0"/>
              <a:t>Vegetation,</a:t>
            </a:r>
          </a:p>
          <a:p>
            <a:pPr marL="0" indent="0">
              <a:buNone/>
            </a:pPr>
            <a:r>
              <a:rPr lang="de-DE" dirty="0"/>
              <a:t>	</a:t>
            </a:r>
            <a:r>
              <a:rPr lang="de-DE" dirty="0" smtClean="0"/>
              <a:t>			- das </a:t>
            </a:r>
            <a:r>
              <a:rPr lang="de-DE" b="1" dirty="0" smtClean="0"/>
              <a:t>Wetter,</a:t>
            </a:r>
          </a:p>
          <a:p>
            <a:pPr marL="0" indent="0">
              <a:buNone/>
            </a:pPr>
            <a:r>
              <a:rPr lang="de-DE" dirty="0"/>
              <a:t>	</a:t>
            </a:r>
            <a:r>
              <a:rPr lang="de-DE" dirty="0" smtClean="0"/>
              <a:t>			- und die </a:t>
            </a:r>
            <a:r>
              <a:rPr lang="de-DE" b="1" dirty="0" smtClean="0"/>
              <a:t>Topografie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dirty="0" smtClean="0"/>
              <a:t>						… am Brandort!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E448EFE-27F1-4AD0-B71B-631361988682}" type="slidenum">
              <a:rPr lang="de-DE" smtClean="0"/>
              <a:pPr/>
              <a:t>16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dirty="0" smtClean="0"/>
              <a:t>| </a:t>
            </a:r>
            <a:r>
              <a:rPr lang="de-DE" dirty="0"/>
              <a:t>09.06.2023 </a:t>
            </a:r>
            <a:r>
              <a:rPr lang="de-DE" dirty="0" smtClean="0"/>
              <a:t>| </a:t>
            </a:r>
            <a:r>
              <a:rPr lang="de-DE" dirty="0" err="1" smtClean="0"/>
              <a:t>Ch</a:t>
            </a:r>
            <a:r>
              <a:rPr lang="de-DE" dirty="0" smtClean="0"/>
              <a:t>. Mier</a:t>
            </a:r>
            <a:endParaRPr lang="de-DE" dirty="0"/>
          </a:p>
        </p:txBody>
      </p:sp>
      <p:sp>
        <p:nvSpPr>
          <p:cNvPr id="6" name="Rechteck 5"/>
          <p:cNvSpPr/>
          <p:nvPr/>
        </p:nvSpPr>
        <p:spPr bwMode="auto">
          <a:xfrm>
            <a:off x="3909199" y="3758530"/>
            <a:ext cx="2592324" cy="534578"/>
          </a:xfrm>
          <a:prstGeom prst="rect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Ｐゴシック" pitchFamily="34" charset="-128"/>
            </a:endParaRP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595" y="3429000"/>
            <a:ext cx="3522460" cy="2592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9099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2. Einsatzgrundsätze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38150" y="1700784"/>
            <a:ext cx="8267700" cy="864108"/>
          </a:xfrm>
        </p:spPr>
        <p:txBody>
          <a:bodyPr/>
          <a:lstStyle/>
          <a:p>
            <a:pPr marL="0" indent="0">
              <a:buNone/>
            </a:pPr>
            <a:r>
              <a:rPr lang="de-DE" dirty="0" smtClean="0"/>
              <a:t>2.3 Einflüsse</a:t>
            </a:r>
          </a:p>
          <a:p>
            <a:pPr marL="0" indent="0">
              <a:buNone/>
            </a:pPr>
            <a:r>
              <a:rPr lang="de-DE" dirty="0" smtClean="0"/>
              <a:t>		</a:t>
            </a:r>
            <a:r>
              <a:rPr lang="de-DE" b="1" u="sng" dirty="0" smtClean="0"/>
              <a:t>Einfluss des Wetters bei Brandentstehung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E448EFE-27F1-4AD0-B71B-631361988682}" type="slidenum">
              <a:rPr lang="de-DE" smtClean="0"/>
              <a:pPr/>
              <a:t>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dirty="0" smtClean="0"/>
              <a:t>| </a:t>
            </a:r>
            <a:r>
              <a:rPr lang="de-DE" dirty="0"/>
              <a:t>09.06.2023 </a:t>
            </a:r>
            <a:r>
              <a:rPr lang="de-DE" dirty="0" smtClean="0"/>
              <a:t>| </a:t>
            </a:r>
            <a:r>
              <a:rPr lang="de-DE" dirty="0" err="1" smtClean="0"/>
              <a:t>Ch</a:t>
            </a:r>
            <a:r>
              <a:rPr lang="de-DE" dirty="0" smtClean="0"/>
              <a:t>. Mier</a:t>
            </a:r>
            <a:endParaRPr lang="de-DE" dirty="0"/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2043" y="2564892"/>
            <a:ext cx="6959914" cy="2891871"/>
          </a:xfrm>
          <a:prstGeom prst="rect">
            <a:avLst/>
          </a:prstGeom>
        </p:spPr>
      </p:pic>
      <p:sp>
        <p:nvSpPr>
          <p:cNvPr id="10" name="Textfeld 9"/>
          <p:cNvSpPr txBox="1"/>
          <p:nvPr/>
        </p:nvSpPr>
        <p:spPr>
          <a:xfrm>
            <a:off x="2716363" y="5765053"/>
            <a:ext cx="37112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rgbClr val="FF0000"/>
                </a:solidFill>
              </a:rPr>
              <a:t>k</a:t>
            </a:r>
            <a:r>
              <a:rPr lang="de-DE" dirty="0" smtClean="0">
                <a:solidFill>
                  <a:srgbClr val="FF0000"/>
                </a:solidFill>
              </a:rPr>
              <a:t>lassisches M-Diagramm!</a:t>
            </a:r>
            <a:endParaRPr lang="de-DE" dirty="0">
              <a:solidFill>
                <a:srgbClr val="FF0000"/>
              </a:solidFill>
            </a:endParaRPr>
          </a:p>
        </p:txBody>
      </p:sp>
      <p:sp>
        <p:nvSpPr>
          <p:cNvPr id="17" name="Freihandform 16"/>
          <p:cNvSpPr/>
          <p:nvPr/>
        </p:nvSpPr>
        <p:spPr bwMode="auto">
          <a:xfrm>
            <a:off x="1784465" y="2970415"/>
            <a:ext cx="6145877" cy="1158367"/>
          </a:xfrm>
          <a:custGeom>
            <a:avLst/>
            <a:gdLst>
              <a:gd name="connsiteX0" fmla="*/ 0 w 6145877"/>
              <a:gd name="connsiteY0" fmla="*/ 1130530 h 1158367"/>
              <a:gd name="connsiteX1" fmla="*/ 216131 w 6145877"/>
              <a:gd name="connsiteY1" fmla="*/ 1158240 h 1158367"/>
              <a:gd name="connsiteX2" fmla="*/ 266008 w 6145877"/>
              <a:gd name="connsiteY2" fmla="*/ 1136072 h 1158367"/>
              <a:gd name="connsiteX3" fmla="*/ 820190 w 6145877"/>
              <a:gd name="connsiteY3" fmla="*/ 1108363 h 1158367"/>
              <a:gd name="connsiteX4" fmla="*/ 897775 w 6145877"/>
              <a:gd name="connsiteY4" fmla="*/ 1097280 h 1158367"/>
              <a:gd name="connsiteX5" fmla="*/ 958735 w 6145877"/>
              <a:gd name="connsiteY5" fmla="*/ 1086196 h 1158367"/>
              <a:gd name="connsiteX6" fmla="*/ 1064030 w 6145877"/>
              <a:gd name="connsiteY6" fmla="*/ 1069570 h 1158367"/>
              <a:gd name="connsiteX7" fmla="*/ 1086197 w 6145877"/>
              <a:gd name="connsiteY7" fmla="*/ 1058487 h 1158367"/>
              <a:gd name="connsiteX8" fmla="*/ 1185950 w 6145877"/>
              <a:gd name="connsiteY8" fmla="*/ 1036320 h 1158367"/>
              <a:gd name="connsiteX9" fmla="*/ 1263535 w 6145877"/>
              <a:gd name="connsiteY9" fmla="*/ 1008610 h 1158367"/>
              <a:gd name="connsiteX10" fmla="*/ 1313411 w 6145877"/>
              <a:gd name="connsiteY10" fmla="*/ 980901 h 1158367"/>
              <a:gd name="connsiteX11" fmla="*/ 1413164 w 6145877"/>
              <a:gd name="connsiteY11" fmla="*/ 958734 h 1158367"/>
              <a:gd name="connsiteX12" fmla="*/ 1451957 w 6145877"/>
              <a:gd name="connsiteY12" fmla="*/ 947650 h 1158367"/>
              <a:gd name="connsiteX13" fmla="*/ 1518459 w 6145877"/>
              <a:gd name="connsiteY13" fmla="*/ 919941 h 1158367"/>
              <a:gd name="connsiteX14" fmla="*/ 1579419 w 6145877"/>
              <a:gd name="connsiteY14" fmla="*/ 908858 h 1158367"/>
              <a:gd name="connsiteX15" fmla="*/ 1601586 w 6145877"/>
              <a:gd name="connsiteY15" fmla="*/ 897774 h 1158367"/>
              <a:gd name="connsiteX16" fmla="*/ 1618211 w 6145877"/>
              <a:gd name="connsiteY16" fmla="*/ 881149 h 1158367"/>
              <a:gd name="connsiteX17" fmla="*/ 1657004 w 6145877"/>
              <a:gd name="connsiteY17" fmla="*/ 870065 h 1158367"/>
              <a:gd name="connsiteX18" fmla="*/ 1679171 w 6145877"/>
              <a:gd name="connsiteY18" fmla="*/ 858981 h 1158367"/>
              <a:gd name="connsiteX19" fmla="*/ 1690255 w 6145877"/>
              <a:gd name="connsiteY19" fmla="*/ 842356 h 1158367"/>
              <a:gd name="connsiteX20" fmla="*/ 1717964 w 6145877"/>
              <a:gd name="connsiteY20" fmla="*/ 831272 h 1158367"/>
              <a:gd name="connsiteX21" fmla="*/ 1740131 w 6145877"/>
              <a:gd name="connsiteY21" fmla="*/ 820189 h 1158367"/>
              <a:gd name="connsiteX22" fmla="*/ 1756757 w 6145877"/>
              <a:gd name="connsiteY22" fmla="*/ 809105 h 1158367"/>
              <a:gd name="connsiteX23" fmla="*/ 1778924 w 6145877"/>
              <a:gd name="connsiteY23" fmla="*/ 792480 h 1158367"/>
              <a:gd name="connsiteX24" fmla="*/ 1828800 w 6145877"/>
              <a:gd name="connsiteY24" fmla="*/ 770312 h 1158367"/>
              <a:gd name="connsiteX25" fmla="*/ 1845426 w 6145877"/>
              <a:gd name="connsiteY25" fmla="*/ 753687 h 1158367"/>
              <a:gd name="connsiteX26" fmla="*/ 1867593 w 6145877"/>
              <a:gd name="connsiteY26" fmla="*/ 742603 h 1158367"/>
              <a:gd name="connsiteX27" fmla="*/ 1906386 w 6145877"/>
              <a:gd name="connsiteY27" fmla="*/ 720436 h 1158367"/>
              <a:gd name="connsiteX28" fmla="*/ 1917470 w 6145877"/>
              <a:gd name="connsiteY28" fmla="*/ 703810 h 1158367"/>
              <a:gd name="connsiteX29" fmla="*/ 1934095 w 6145877"/>
              <a:gd name="connsiteY29" fmla="*/ 692727 h 1158367"/>
              <a:gd name="connsiteX30" fmla="*/ 1956262 w 6145877"/>
              <a:gd name="connsiteY30" fmla="*/ 653934 h 1158367"/>
              <a:gd name="connsiteX31" fmla="*/ 1983971 w 6145877"/>
              <a:gd name="connsiteY31" fmla="*/ 631767 h 1158367"/>
              <a:gd name="connsiteX32" fmla="*/ 1995055 w 6145877"/>
              <a:gd name="connsiteY32" fmla="*/ 615141 h 1158367"/>
              <a:gd name="connsiteX33" fmla="*/ 2022764 w 6145877"/>
              <a:gd name="connsiteY33" fmla="*/ 592974 h 1158367"/>
              <a:gd name="connsiteX34" fmla="*/ 2044931 w 6145877"/>
              <a:gd name="connsiteY34" fmla="*/ 543098 h 1158367"/>
              <a:gd name="connsiteX35" fmla="*/ 2072640 w 6145877"/>
              <a:gd name="connsiteY35" fmla="*/ 532014 h 1158367"/>
              <a:gd name="connsiteX36" fmla="*/ 2122517 w 6145877"/>
              <a:gd name="connsiteY36" fmla="*/ 465512 h 1158367"/>
              <a:gd name="connsiteX37" fmla="*/ 2133600 w 6145877"/>
              <a:gd name="connsiteY37" fmla="*/ 443345 h 1158367"/>
              <a:gd name="connsiteX38" fmla="*/ 2144684 w 6145877"/>
              <a:gd name="connsiteY38" fmla="*/ 415636 h 1158367"/>
              <a:gd name="connsiteX39" fmla="*/ 2161310 w 6145877"/>
              <a:gd name="connsiteY39" fmla="*/ 404552 h 1158367"/>
              <a:gd name="connsiteX40" fmla="*/ 2172393 w 6145877"/>
              <a:gd name="connsiteY40" fmla="*/ 376843 h 1158367"/>
              <a:gd name="connsiteX41" fmla="*/ 2183477 w 6145877"/>
              <a:gd name="connsiteY41" fmla="*/ 354676 h 1158367"/>
              <a:gd name="connsiteX42" fmla="*/ 2194560 w 6145877"/>
              <a:gd name="connsiteY42" fmla="*/ 315883 h 1158367"/>
              <a:gd name="connsiteX43" fmla="*/ 2222270 w 6145877"/>
              <a:gd name="connsiteY43" fmla="*/ 371301 h 1158367"/>
              <a:gd name="connsiteX44" fmla="*/ 2244437 w 6145877"/>
              <a:gd name="connsiteY44" fmla="*/ 421178 h 1158367"/>
              <a:gd name="connsiteX45" fmla="*/ 2261062 w 6145877"/>
              <a:gd name="connsiteY45" fmla="*/ 437803 h 1158367"/>
              <a:gd name="connsiteX46" fmla="*/ 2272146 w 6145877"/>
              <a:gd name="connsiteY46" fmla="*/ 459970 h 1158367"/>
              <a:gd name="connsiteX47" fmla="*/ 2299855 w 6145877"/>
              <a:gd name="connsiteY47" fmla="*/ 471054 h 1158367"/>
              <a:gd name="connsiteX48" fmla="*/ 2310939 w 6145877"/>
              <a:gd name="connsiteY48" fmla="*/ 487680 h 1158367"/>
              <a:gd name="connsiteX49" fmla="*/ 2360815 w 6145877"/>
              <a:gd name="connsiteY49" fmla="*/ 509847 h 1158367"/>
              <a:gd name="connsiteX50" fmla="*/ 2371899 w 6145877"/>
              <a:gd name="connsiteY50" fmla="*/ 526472 h 1158367"/>
              <a:gd name="connsiteX51" fmla="*/ 2460568 w 6145877"/>
              <a:gd name="connsiteY51" fmla="*/ 548640 h 1158367"/>
              <a:gd name="connsiteX52" fmla="*/ 2510444 w 6145877"/>
              <a:gd name="connsiteY52" fmla="*/ 559723 h 1158367"/>
              <a:gd name="connsiteX53" fmla="*/ 2588030 w 6145877"/>
              <a:gd name="connsiteY53" fmla="*/ 554181 h 1158367"/>
              <a:gd name="connsiteX54" fmla="*/ 2626822 w 6145877"/>
              <a:gd name="connsiteY54" fmla="*/ 532014 h 1158367"/>
              <a:gd name="connsiteX55" fmla="*/ 2665615 w 6145877"/>
              <a:gd name="connsiteY55" fmla="*/ 515389 h 1158367"/>
              <a:gd name="connsiteX56" fmla="*/ 2715491 w 6145877"/>
              <a:gd name="connsiteY56" fmla="*/ 493221 h 1158367"/>
              <a:gd name="connsiteX57" fmla="*/ 2726575 w 6145877"/>
              <a:gd name="connsiteY57" fmla="*/ 476596 h 1158367"/>
              <a:gd name="connsiteX58" fmla="*/ 2754284 w 6145877"/>
              <a:gd name="connsiteY58" fmla="*/ 465512 h 1158367"/>
              <a:gd name="connsiteX59" fmla="*/ 2776451 w 6145877"/>
              <a:gd name="connsiteY59" fmla="*/ 454429 h 1158367"/>
              <a:gd name="connsiteX60" fmla="*/ 2804160 w 6145877"/>
              <a:gd name="connsiteY60" fmla="*/ 426720 h 1158367"/>
              <a:gd name="connsiteX61" fmla="*/ 2854037 w 6145877"/>
              <a:gd name="connsiteY61" fmla="*/ 404552 h 1158367"/>
              <a:gd name="connsiteX62" fmla="*/ 2865120 w 6145877"/>
              <a:gd name="connsiteY62" fmla="*/ 376843 h 1158367"/>
              <a:gd name="connsiteX63" fmla="*/ 2892830 w 6145877"/>
              <a:gd name="connsiteY63" fmla="*/ 365760 h 1158367"/>
              <a:gd name="connsiteX64" fmla="*/ 2914997 w 6145877"/>
              <a:gd name="connsiteY64" fmla="*/ 354676 h 1158367"/>
              <a:gd name="connsiteX65" fmla="*/ 2926080 w 6145877"/>
              <a:gd name="connsiteY65" fmla="*/ 338050 h 1158367"/>
              <a:gd name="connsiteX66" fmla="*/ 2942706 w 6145877"/>
              <a:gd name="connsiteY66" fmla="*/ 326967 h 1158367"/>
              <a:gd name="connsiteX67" fmla="*/ 2992582 w 6145877"/>
              <a:gd name="connsiteY67" fmla="*/ 304800 h 1158367"/>
              <a:gd name="connsiteX68" fmla="*/ 3003666 w 6145877"/>
              <a:gd name="connsiteY68" fmla="*/ 288174 h 1158367"/>
              <a:gd name="connsiteX69" fmla="*/ 3031375 w 6145877"/>
              <a:gd name="connsiteY69" fmla="*/ 249381 h 1158367"/>
              <a:gd name="connsiteX70" fmla="*/ 3053542 w 6145877"/>
              <a:gd name="connsiteY70" fmla="*/ 238298 h 1158367"/>
              <a:gd name="connsiteX71" fmla="*/ 3064626 w 6145877"/>
              <a:gd name="connsiteY71" fmla="*/ 216130 h 1158367"/>
              <a:gd name="connsiteX72" fmla="*/ 3103419 w 6145877"/>
              <a:gd name="connsiteY72" fmla="*/ 188421 h 1158367"/>
              <a:gd name="connsiteX73" fmla="*/ 3120044 w 6145877"/>
              <a:gd name="connsiteY73" fmla="*/ 177338 h 1158367"/>
              <a:gd name="connsiteX74" fmla="*/ 3142211 w 6145877"/>
              <a:gd name="connsiteY74" fmla="*/ 127461 h 1158367"/>
              <a:gd name="connsiteX75" fmla="*/ 3153295 w 6145877"/>
              <a:gd name="connsiteY75" fmla="*/ 99752 h 1158367"/>
              <a:gd name="connsiteX76" fmla="*/ 3169920 w 6145877"/>
              <a:gd name="connsiteY76" fmla="*/ 77585 h 1158367"/>
              <a:gd name="connsiteX77" fmla="*/ 3181004 w 6145877"/>
              <a:gd name="connsiteY77" fmla="*/ 60960 h 1158367"/>
              <a:gd name="connsiteX78" fmla="*/ 3192088 w 6145877"/>
              <a:gd name="connsiteY78" fmla="*/ 38792 h 1158367"/>
              <a:gd name="connsiteX79" fmla="*/ 3203171 w 6145877"/>
              <a:gd name="connsiteY79" fmla="*/ 11083 h 1158367"/>
              <a:gd name="connsiteX80" fmla="*/ 3219797 w 6145877"/>
              <a:gd name="connsiteY80" fmla="*/ 0 h 1158367"/>
              <a:gd name="connsiteX81" fmla="*/ 3258590 w 6145877"/>
              <a:gd name="connsiteY81" fmla="*/ 55418 h 1158367"/>
              <a:gd name="connsiteX82" fmla="*/ 3269673 w 6145877"/>
              <a:gd name="connsiteY82" fmla="*/ 72043 h 1158367"/>
              <a:gd name="connsiteX83" fmla="*/ 3330633 w 6145877"/>
              <a:gd name="connsiteY83" fmla="*/ 144087 h 1158367"/>
              <a:gd name="connsiteX84" fmla="*/ 3358342 w 6145877"/>
              <a:gd name="connsiteY84" fmla="*/ 160712 h 1158367"/>
              <a:gd name="connsiteX85" fmla="*/ 3380510 w 6145877"/>
              <a:gd name="connsiteY85" fmla="*/ 171796 h 1158367"/>
              <a:gd name="connsiteX86" fmla="*/ 3397135 w 6145877"/>
              <a:gd name="connsiteY86" fmla="*/ 182880 h 1158367"/>
              <a:gd name="connsiteX87" fmla="*/ 3419302 w 6145877"/>
              <a:gd name="connsiteY87" fmla="*/ 193963 h 1158367"/>
              <a:gd name="connsiteX88" fmla="*/ 3447011 w 6145877"/>
              <a:gd name="connsiteY88" fmla="*/ 210589 h 1158367"/>
              <a:gd name="connsiteX89" fmla="*/ 3496888 w 6145877"/>
              <a:gd name="connsiteY89" fmla="*/ 232756 h 1158367"/>
              <a:gd name="connsiteX90" fmla="*/ 3519055 w 6145877"/>
              <a:gd name="connsiteY90" fmla="*/ 243840 h 1158367"/>
              <a:gd name="connsiteX91" fmla="*/ 3535680 w 6145877"/>
              <a:gd name="connsiteY91" fmla="*/ 260465 h 1158367"/>
              <a:gd name="connsiteX92" fmla="*/ 3585557 w 6145877"/>
              <a:gd name="connsiteY92" fmla="*/ 282632 h 1158367"/>
              <a:gd name="connsiteX93" fmla="*/ 3607724 w 6145877"/>
              <a:gd name="connsiteY93" fmla="*/ 299258 h 1158367"/>
              <a:gd name="connsiteX94" fmla="*/ 3685310 w 6145877"/>
              <a:gd name="connsiteY94" fmla="*/ 321425 h 1158367"/>
              <a:gd name="connsiteX95" fmla="*/ 3762895 w 6145877"/>
              <a:gd name="connsiteY95" fmla="*/ 349134 h 1158367"/>
              <a:gd name="connsiteX96" fmla="*/ 3785062 w 6145877"/>
              <a:gd name="connsiteY96" fmla="*/ 360218 h 1158367"/>
              <a:gd name="connsiteX97" fmla="*/ 3812771 w 6145877"/>
              <a:gd name="connsiteY97" fmla="*/ 371301 h 1158367"/>
              <a:gd name="connsiteX98" fmla="*/ 3901440 w 6145877"/>
              <a:gd name="connsiteY98" fmla="*/ 399010 h 1158367"/>
              <a:gd name="connsiteX99" fmla="*/ 3923608 w 6145877"/>
              <a:gd name="connsiteY99" fmla="*/ 410094 h 1158367"/>
              <a:gd name="connsiteX100" fmla="*/ 3973484 w 6145877"/>
              <a:gd name="connsiteY100" fmla="*/ 437803 h 1158367"/>
              <a:gd name="connsiteX101" fmla="*/ 4001193 w 6145877"/>
              <a:gd name="connsiteY101" fmla="*/ 448887 h 1158367"/>
              <a:gd name="connsiteX102" fmla="*/ 4023360 w 6145877"/>
              <a:gd name="connsiteY102" fmla="*/ 459970 h 1158367"/>
              <a:gd name="connsiteX103" fmla="*/ 4089862 w 6145877"/>
              <a:gd name="connsiteY103" fmla="*/ 487680 h 1158367"/>
              <a:gd name="connsiteX104" fmla="*/ 4112030 w 6145877"/>
              <a:gd name="connsiteY104" fmla="*/ 498763 h 1158367"/>
              <a:gd name="connsiteX105" fmla="*/ 4150822 w 6145877"/>
              <a:gd name="connsiteY105" fmla="*/ 509847 h 1158367"/>
              <a:gd name="connsiteX106" fmla="*/ 4200699 w 6145877"/>
              <a:gd name="connsiteY106" fmla="*/ 537556 h 1158367"/>
              <a:gd name="connsiteX107" fmla="*/ 4239491 w 6145877"/>
              <a:gd name="connsiteY107" fmla="*/ 548640 h 1158367"/>
              <a:gd name="connsiteX108" fmla="*/ 4300451 w 6145877"/>
              <a:gd name="connsiteY108" fmla="*/ 576349 h 1158367"/>
              <a:gd name="connsiteX109" fmla="*/ 4378037 w 6145877"/>
              <a:gd name="connsiteY109" fmla="*/ 609600 h 1158367"/>
              <a:gd name="connsiteX110" fmla="*/ 4416830 w 6145877"/>
              <a:gd name="connsiteY110" fmla="*/ 637309 h 1158367"/>
              <a:gd name="connsiteX111" fmla="*/ 4438997 w 6145877"/>
              <a:gd name="connsiteY111" fmla="*/ 648392 h 1158367"/>
              <a:gd name="connsiteX112" fmla="*/ 4466706 w 6145877"/>
              <a:gd name="connsiteY112" fmla="*/ 665018 h 1158367"/>
              <a:gd name="connsiteX113" fmla="*/ 4544291 w 6145877"/>
              <a:gd name="connsiteY113" fmla="*/ 687185 h 1158367"/>
              <a:gd name="connsiteX114" fmla="*/ 4566459 w 6145877"/>
              <a:gd name="connsiteY114" fmla="*/ 698269 h 1158367"/>
              <a:gd name="connsiteX115" fmla="*/ 4594168 w 6145877"/>
              <a:gd name="connsiteY115" fmla="*/ 714894 h 1158367"/>
              <a:gd name="connsiteX116" fmla="*/ 4632960 w 6145877"/>
              <a:gd name="connsiteY116" fmla="*/ 725978 h 1158367"/>
              <a:gd name="connsiteX117" fmla="*/ 4655128 w 6145877"/>
              <a:gd name="connsiteY117" fmla="*/ 737061 h 1158367"/>
              <a:gd name="connsiteX118" fmla="*/ 4693920 w 6145877"/>
              <a:gd name="connsiteY118" fmla="*/ 748145 h 1158367"/>
              <a:gd name="connsiteX119" fmla="*/ 4721630 w 6145877"/>
              <a:gd name="connsiteY119" fmla="*/ 764770 h 1158367"/>
              <a:gd name="connsiteX120" fmla="*/ 4821382 w 6145877"/>
              <a:gd name="connsiteY120" fmla="*/ 786938 h 1158367"/>
              <a:gd name="connsiteX121" fmla="*/ 4893426 w 6145877"/>
              <a:gd name="connsiteY121" fmla="*/ 814647 h 1158367"/>
              <a:gd name="connsiteX122" fmla="*/ 4921135 w 6145877"/>
              <a:gd name="connsiteY122" fmla="*/ 825730 h 1158367"/>
              <a:gd name="connsiteX123" fmla="*/ 4959928 w 6145877"/>
              <a:gd name="connsiteY123" fmla="*/ 836814 h 1158367"/>
              <a:gd name="connsiteX124" fmla="*/ 5048597 w 6145877"/>
              <a:gd name="connsiteY124" fmla="*/ 864523 h 1158367"/>
              <a:gd name="connsiteX125" fmla="*/ 5070764 w 6145877"/>
              <a:gd name="connsiteY125" fmla="*/ 875607 h 1158367"/>
              <a:gd name="connsiteX126" fmla="*/ 5120640 w 6145877"/>
              <a:gd name="connsiteY126" fmla="*/ 892232 h 1158367"/>
              <a:gd name="connsiteX127" fmla="*/ 5137266 w 6145877"/>
              <a:gd name="connsiteY127" fmla="*/ 903316 h 1158367"/>
              <a:gd name="connsiteX128" fmla="*/ 5209310 w 6145877"/>
              <a:gd name="connsiteY128" fmla="*/ 925483 h 1158367"/>
              <a:gd name="connsiteX129" fmla="*/ 5364480 w 6145877"/>
              <a:gd name="connsiteY129" fmla="*/ 953192 h 1158367"/>
              <a:gd name="connsiteX130" fmla="*/ 5414357 w 6145877"/>
              <a:gd name="connsiteY130" fmla="*/ 964276 h 1158367"/>
              <a:gd name="connsiteX131" fmla="*/ 5486400 w 6145877"/>
              <a:gd name="connsiteY131" fmla="*/ 975360 h 1158367"/>
              <a:gd name="connsiteX132" fmla="*/ 5575070 w 6145877"/>
              <a:gd name="connsiteY132" fmla="*/ 991985 h 1158367"/>
              <a:gd name="connsiteX133" fmla="*/ 5641571 w 6145877"/>
              <a:gd name="connsiteY133" fmla="*/ 1003069 h 1158367"/>
              <a:gd name="connsiteX134" fmla="*/ 5674822 w 6145877"/>
              <a:gd name="connsiteY134" fmla="*/ 1014152 h 1158367"/>
              <a:gd name="connsiteX135" fmla="*/ 5852160 w 6145877"/>
              <a:gd name="connsiteY135" fmla="*/ 1041861 h 1158367"/>
              <a:gd name="connsiteX136" fmla="*/ 5957455 w 6145877"/>
              <a:gd name="connsiteY136" fmla="*/ 1052945 h 1158367"/>
              <a:gd name="connsiteX137" fmla="*/ 6145877 w 6145877"/>
              <a:gd name="connsiteY137" fmla="*/ 1052945 h 11583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</a:cxnLst>
            <a:rect l="l" t="t" r="r" b="b"/>
            <a:pathLst>
              <a:path w="6145877" h="1158367">
                <a:moveTo>
                  <a:pt x="0" y="1130530"/>
                </a:moveTo>
                <a:cubicBezTo>
                  <a:pt x="72044" y="1139767"/>
                  <a:pt x="143666" y="1153299"/>
                  <a:pt x="216131" y="1158240"/>
                </a:cubicBezTo>
                <a:cubicBezTo>
                  <a:pt x="245334" y="1160231"/>
                  <a:pt x="240072" y="1138198"/>
                  <a:pt x="266008" y="1136072"/>
                </a:cubicBezTo>
                <a:cubicBezTo>
                  <a:pt x="334212" y="1130482"/>
                  <a:pt x="723242" y="1112872"/>
                  <a:pt x="820190" y="1108363"/>
                </a:cubicBezTo>
                <a:lnTo>
                  <a:pt x="897775" y="1097280"/>
                </a:lnTo>
                <a:cubicBezTo>
                  <a:pt x="918169" y="1094017"/>
                  <a:pt x="938363" y="1089591"/>
                  <a:pt x="958735" y="1086196"/>
                </a:cubicBezTo>
                <a:lnTo>
                  <a:pt x="1064030" y="1069570"/>
                </a:lnTo>
                <a:cubicBezTo>
                  <a:pt x="1071419" y="1065876"/>
                  <a:pt x="1078227" y="1060661"/>
                  <a:pt x="1086197" y="1058487"/>
                </a:cubicBezTo>
                <a:cubicBezTo>
                  <a:pt x="1119059" y="1049525"/>
                  <a:pt x="1185950" y="1036320"/>
                  <a:pt x="1185950" y="1036320"/>
                </a:cubicBezTo>
                <a:cubicBezTo>
                  <a:pt x="1235977" y="1006303"/>
                  <a:pt x="1190947" y="1029349"/>
                  <a:pt x="1263535" y="1008610"/>
                </a:cubicBezTo>
                <a:cubicBezTo>
                  <a:pt x="1332048" y="989035"/>
                  <a:pt x="1253362" y="1008196"/>
                  <a:pt x="1313411" y="980901"/>
                </a:cubicBezTo>
                <a:cubicBezTo>
                  <a:pt x="1337836" y="969799"/>
                  <a:pt x="1391535" y="963541"/>
                  <a:pt x="1413164" y="958734"/>
                </a:cubicBezTo>
                <a:cubicBezTo>
                  <a:pt x="1426292" y="955817"/>
                  <a:pt x="1439338" y="952299"/>
                  <a:pt x="1451957" y="947650"/>
                </a:cubicBezTo>
                <a:cubicBezTo>
                  <a:pt x="1474491" y="939348"/>
                  <a:pt x="1494832" y="924237"/>
                  <a:pt x="1518459" y="919941"/>
                </a:cubicBezTo>
                <a:lnTo>
                  <a:pt x="1579419" y="908858"/>
                </a:lnTo>
                <a:cubicBezTo>
                  <a:pt x="1586808" y="905163"/>
                  <a:pt x="1594864" y="902576"/>
                  <a:pt x="1601586" y="897774"/>
                </a:cubicBezTo>
                <a:cubicBezTo>
                  <a:pt x="1607963" y="893219"/>
                  <a:pt x="1611201" y="884654"/>
                  <a:pt x="1618211" y="881149"/>
                </a:cubicBezTo>
                <a:cubicBezTo>
                  <a:pt x="1630240" y="875135"/>
                  <a:pt x="1644365" y="874661"/>
                  <a:pt x="1657004" y="870065"/>
                </a:cubicBezTo>
                <a:cubicBezTo>
                  <a:pt x="1664768" y="867242"/>
                  <a:pt x="1671782" y="862676"/>
                  <a:pt x="1679171" y="858981"/>
                </a:cubicBezTo>
                <a:cubicBezTo>
                  <a:pt x="1682866" y="853439"/>
                  <a:pt x="1684835" y="846227"/>
                  <a:pt x="1690255" y="842356"/>
                </a:cubicBezTo>
                <a:cubicBezTo>
                  <a:pt x="1698350" y="836574"/>
                  <a:pt x="1708874" y="835312"/>
                  <a:pt x="1717964" y="831272"/>
                </a:cubicBezTo>
                <a:cubicBezTo>
                  <a:pt x="1725513" y="827917"/>
                  <a:pt x="1732958" y="824288"/>
                  <a:pt x="1740131" y="820189"/>
                </a:cubicBezTo>
                <a:cubicBezTo>
                  <a:pt x="1745914" y="816884"/>
                  <a:pt x="1751337" y="812976"/>
                  <a:pt x="1756757" y="809105"/>
                </a:cubicBezTo>
                <a:cubicBezTo>
                  <a:pt x="1764273" y="803737"/>
                  <a:pt x="1770850" y="796966"/>
                  <a:pt x="1778924" y="792480"/>
                </a:cubicBezTo>
                <a:cubicBezTo>
                  <a:pt x="1798479" y="781616"/>
                  <a:pt x="1810877" y="783114"/>
                  <a:pt x="1828800" y="770312"/>
                </a:cubicBezTo>
                <a:cubicBezTo>
                  <a:pt x="1835178" y="765757"/>
                  <a:pt x="1839048" y="758242"/>
                  <a:pt x="1845426" y="753687"/>
                </a:cubicBezTo>
                <a:cubicBezTo>
                  <a:pt x="1852148" y="748885"/>
                  <a:pt x="1860420" y="746702"/>
                  <a:pt x="1867593" y="742603"/>
                </a:cubicBezTo>
                <a:cubicBezTo>
                  <a:pt x="1922425" y="711271"/>
                  <a:pt x="1839400" y="753931"/>
                  <a:pt x="1906386" y="720436"/>
                </a:cubicBezTo>
                <a:cubicBezTo>
                  <a:pt x="1910081" y="714894"/>
                  <a:pt x="1912760" y="708520"/>
                  <a:pt x="1917470" y="703810"/>
                </a:cubicBezTo>
                <a:cubicBezTo>
                  <a:pt x="1922179" y="699101"/>
                  <a:pt x="1929831" y="697843"/>
                  <a:pt x="1934095" y="692727"/>
                </a:cubicBezTo>
                <a:cubicBezTo>
                  <a:pt x="1955821" y="666657"/>
                  <a:pt x="1934419" y="675778"/>
                  <a:pt x="1956262" y="653934"/>
                </a:cubicBezTo>
                <a:cubicBezTo>
                  <a:pt x="1964626" y="645570"/>
                  <a:pt x="1975607" y="640131"/>
                  <a:pt x="1983971" y="631767"/>
                </a:cubicBezTo>
                <a:cubicBezTo>
                  <a:pt x="1988681" y="627057"/>
                  <a:pt x="1990345" y="619851"/>
                  <a:pt x="1995055" y="615141"/>
                </a:cubicBezTo>
                <a:cubicBezTo>
                  <a:pt x="2003419" y="606777"/>
                  <a:pt x="2013528" y="600363"/>
                  <a:pt x="2022764" y="592974"/>
                </a:cubicBezTo>
                <a:cubicBezTo>
                  <a:pt x="2023904" y="590125"/>
                  <a:pt x="2040205" y="547149"/>
                  <a:pt x="2044931" y="543098"/>
                </a:cubicBezTo>
                <a:cubicBezTo>
                  <a:pt x="2052484" y="536624"/>
                  <a:pt x="2063404" y="535709"/>
                  <a:pt x="2072640" y="532014"/>
                </a:cubicBezTo>
                <a:cubicBezTo>
                  <a:pt x="2098503" y="467360"/>
                  <a:pt x="2076335" y="483985"/>
                  <a:pt x="2122517" y="465512"/>
                </a:cubicBezTo>
                <a:cubicBezTo>
                  <a:pt x="2126211" y="458123"/>
                  <a:pt x="2130245" y="450894"/>
                  <a:pt x="2133600" y="443345"/>
                </a:cubicBezTo>
                <a:cubicBezTo>
                  <a:pt x="2137640" y="434255"/>
                  <a:pt x="2138902" y="423731"/>
                  <a:pt x="2144684" y="415636"/>
                </a:cubicBezTo>
                <a:cubicBezTo>
                  <a:pt x="2148555" y="410216"/>
                  <a:pt x="2155768" y="408247"/>
                  <a:pt x="2161310" y="404552"/>
                </a:cubicBezTo>
                <a:cubicBezTo>
                  <a:pt x="2165004" y="395316"/>
                  <a:pt x="2168353" y="385933"/>
                  <a:pt x="2172393" y="376843"/>
                </a:cubicBezTo>
                <a:cubicBezTo>
                  <a:pt x="2175748" y="369294"/>
                  <a:pt x="2180654" y="362440"/>
                  <a:pt x="2183477" y="354676"/>
                </a:cubicBezTo>
                <a:cubicBezTo>
                  <a:pt x="2188073" y="342037"/>
                  <a:pt x="2190866" y="328814"/>
                  <a:pt x="2194560" y="315883"/>
                </a:cubicBezTo>
                <a:cubicBezTo>
                  <a:pt x="2228681" y="327257"/>
                  <a:pt x="2206019" y="314422"/>
                  <a:pt x="2222270" y="371301"/>
                </a:cubicBezTo>
                <a:cubicBezTo>
                  <a:pt x="2224340" y="378545"/>
                  <a:pt x="2238938" y="413479"/>
                  <a:pt x="2244437" y="421178"/>
                </a:cubicBezTo>
                <a:cubicBezTo>
                  <a:pt x="2248992" y="427555"/>
                  <a:pt x="2256507" y="431426"/>
                  <a:pt x="2261062" y="437803"/>
                </a:cubicBezTo>
                <a:cubicBezTo>
                  <a:pt x="2265864" y="444525"/>
                  <a:pt x="2265874" y="454594"/>
                  <a:pt x="2272146" y="459970"/>
                </a:cubicBezTo>
                <a:cubicBezTo>
                  <a:pt x="2279699" y="466444"/>
                  <a:pt x="2290619" y="467359"/>
                  <a:pt x="2299855" y="471054"/>
                </a:cubicBezTo>
                <a:cubicBezTo>
                  <a:pt x="2303550" y="476596"/>
                  <a:pt x="2305822" y="483416"/>
                  <a:pt x="2310939" y="487680"/>
                </a:cubicBezTo>
                <a:cubicBezTo>
                  <a:pt x="2318105" y="493652"/>
                  <a:pt x="2354214" y="507206"/>
                  <a:pt x="2360815" y="509847"/>
                </a:cubicBezTo>
                <a:cubicBezTo>
                  <a:pt x="2364510" y="515389"/>
                  <a:pt x="2366479" y="522601"/>
                  <a:pt x="2371899" y="526472"/>
                </a:cubicBezTo>
                <a:cubicBezTo>
                  <a:pt x="2391338" y="540357"/>
                  <a:pt x="2446802" y="545887"/>
                  <a:pt x="2460568" y="548640"/>
                </a:cubicBezTo>
                <a:cubicBezTo>
                  <a:pt x="2477268" y="551980"/>
                  <a:pt x="2493819" y="556029"/>
                  <a:pt x="2510444" y="559723"/>
                </a:cubicBezTo>
                <a:cubicBezTo>
                  <a:pt x="2536306" y="557876"/>
                  <a:pt x="2562455" y="558443"/>
                  <a:pt x="2588030" y="554181"/>
                </a:cubicBezTo>
                <a:cubicBezTo>
                  <a:pt x="2602608" y="551751"/>
                  <a:pt x="2614245" y="538303"/>
                  <a:pt x="2626822" y="532014"/>
                </a:cubicBezTo>
                <a:cubicBezTo>
                  <a:pt x="2639405" y="525722"/>
                  <a:pt x="2652808" y="521211"/>
                  <a:pt x="2665615" y="515389"/>
                </a:cubicBezTo>
                <a:cubicBezTo>
                  <a:pt x="2722588" y="489492"/>
                  <a:pt x="2648914" y="519853"/>
                  <a:pt x="2715491" y="493221"/>
                </a:cubicBezTo>
                <a:cubicBezTo>
                  <a:pt x="2719186" y="487679"/>
                  <a:pt x="2721155" y="480467"/>
                  <a:pt x="2726575" y="476596"/>
                </a:cubicBezTo>
                <a:cubicBezTo>
                  <a:pt x="2734670" y="470814"/>
                  <a:pt x="2745194" y="469552"/>
                  <a:pt x="2754284" y="465512"/>
                </a:cubicBezTo>
                <a:cubicBezTo>
                  <a:pt x="2761833" y="462157"/>
                  <a:pt x="2769062" y="458123"/>
                  <a:pt x="2776451" y="454429"/>
                </a:cubicBezTo>
                <a:cubicBezTo>
                  <a:pt x="2785687" y="445193"/>
                  <a:pt x="2793849" y="434739"/>
                  <a:pt x="2804160" y="426720"/>
                </a:cubicBezTo>
                <a:cubicBezTo>
                  <a:pt x="2812382" y="420325"/>
                  <a:pt x="2846163" y="407702"/>
                  <a:pt x="2854037" y="404552"/>
                </a:cubicBezTo>
                <a:cubicBezTo>
                  <a:pt x="2857731" y="395316"/>
                  <a:pt x="2858086" y="383877"/>
                  <a:pt x="2865120" y="376843"/>
                </a:cubicBezTo>
                <a:cubicBezTo>
                  <a:pt x="2872154" y="369809"/>
                  <a:pt x="2883739" y="369800"/>
                  <a:pt x="2892830" y="365760"/>
                </a:cubicBezTo>
                <a:cubicBezTo>
                  <a:pt x="2900379" y="362405"/>
                  <a:pt x="2907608" y="358371"/>
                  <a:pt x="2914997" y="354676"/>
                </a:cubicBezTo>
                <a:cubicBezTo>
                  <a:pt x="2918691" y="349134"/>
                  <a:pt x="2921370" y="342760"/>
                  <a:pt x="2926080" y="338050"/>
                </a:cubicBezTo>
                <a:cubicBezTo>
                  <a:pt x="2930790" y="333340"/>
                  <a:pt x="2936923" y="330271"/>
                  <a:pt x="2942706" y="326967"/>
                </a:cubicBezTo>
                <a:cubicBezTo>
                  <a:pt x="2960834" y="316608"/>
                  <a:pt x="2972780" y="312720"/>
                  <a:pt x="2992582" y="304800"/>
                </a:cubicBezTo>
                <a:cubicBezTo>
                  <a:pt x="2996277" y="299258"/>
                  <a:pt x="3000361" y="293957"/>
                  <a:pt x="3003666" y="288174"/>
                </a:cubicBezTo>
                <a:cubicBezTo>
                  <a:pt x="3015242" y="267917"/>
                  <a:pt x="3011767" y="263387"/>
                  <a:pt x="3031375" y="249381"/>
                </a:cubicBezTo>
                <a:cubicBezTo>
                  <a:pt x="3038097" y="244579"/>
                  <a:pt x="3046153" y="241992"/>
                  <a:pt x="3053542" y="238298"/>
                </a:cubicBezTo>
                <a:cubicBezTo>
                  <a:pt x="3057237" y="230909"/>
                  <a:pt x="3059824" y="222853"/>
                  <a:pt x="3064626" y="216130"/>
                </a:cubicBezTo>
                <a:cubicBezTo>
                  <a:pt x="3078632" y="196521"/>
                  <a:pt x="3083160" y="199997"/>
                  <a:pt x="3103419" y="188421"/>
                </a:cubicBezTo>
                <a:cubicBezTo>
                  <a:pt x="3109202" y="185117"/>
                  <a:pt x="3114502" y="181032"/>
                  <a:pt x="3120044" y="177338"/>
                </a:cubicBezTo>
                <a:cubicBezTo>
                  <a:pt x="3152900" y="95201"/>
                  <a:pt x="3111147" y="197358"/>
                  <a:pt x="3142211" y="127461"/>
                </a:cubicBezTo>
                <a:cubicBezTo>
                  <a:pt x="3146251" y="118370"/>
                  <a:pt x="3148464" y="108448"/>
                  <a:pt x="3153295" y="99752"/>
                </a:cubicBezTo>
                <a:cubicBezTo>
                  <a:pt x="3157781" y="91678"/>
                  <a:pt x="3164552" y="85101"/>
                  <a:pt x="3169920" y="77585"/>
                </a:cubicBezTo>
                <a:cubicBezTo>
                  <a:pt x="3173791" y="72165"/>
                  <a:pt x="3177699" y="66743"/>
                  <a:pt x="3181004" y="60960"/>
                </a:cubicBezTo>
                <a:cubicBezTo>
                  <a:pt x="3185103" y="53787"/>
                  <a:pt x="3188733" y="46342"/>
                  <a:pt x="3192088" y="38792"/>
                </a:cubicBezTo>
                <a:cubicBezTo>
                  <a:pt x="3196128" y="29702"/>
                  <a:pt x="3197389" y="19178"/>
                  <a:pt x="3203171" y="11083"/>
                </a:cubicBezTo>
                <a:cubicBezTo>
                  <a:pt x="3207042" y="5663"/>
                  <a:pt x="3214255" y="3694"/>
                  <a:pt x="3219797" y="0"/>
                </a:cubicBezTo>
                <a:cubicBezTo>
                  <a:pt x="3261274" y="10368"/>
                  <a:pt x="3234244" y="-3012"/>
                  <a:pt x="3258590" y="55418"/>
                </a:cubicBezTo>
                <a:cubicBezTo>
                  <a:pt x="3261152" y="61566"/>
                  <a:pt x="3266369" y="66260"/>
                  <a:pt x="3269673" y="72043"/>
                </a:cubicBezTo>
                <a:cubicBezTo>
                  <a:pt x="3289156" y="106139"/>
                  <a:pt x="3280938" y="114271"/>
                  <a:pt x="3330633" y="144087"/>
                </a:cubicBezTo>
                <a:cubicBezTo>
                  <a:pt x="3339869" y="149629"/>
                  <a:pt x="3348926" y="155481"/>
                  <a:pt x="3358342" y="160712"/>
                </a:cubicBezTo>
                <a:cubicBezTo>
                  <a:pt x="3365564" y="164724"/>
                  <a:pt x="3373337" y="167697"/>
                  <a:pt x="3380510" y="171796"/>
                </a:cubicBezTo>
                <a:cubicBezTo>
                  <a:pt x="3386293" y="175101"/>
                  <a:pt x="3391352" y="179576"/>
                  <a:pt x="3397135" y="182880"/>
                </a:cubicBezTo>
                <a:cubicBezTo>
                  <a:pt x="3404308" y="186979"/>
                  <a:pt x="3412081" y="189951"/>
                  <a:pt x="3419302" y="193963"/>
                </a:cubicBezTo>
                <a:cubicBezTo>
                  <a:pt x="3428718" y="199194"/>
                  <a:pt x="3437595" y="205358"/>
                  <a:pt x="3447011" y="210589"/>
                </a:cubicBezTo>
                <a:cubicBezTo>
                  <a:pt x="3474286" y="225742"/>
                  <a:pt x="3466073" y="219060"/>
                  <a:pt x="3496888" y="232756"/>
                </a:cubicBezTo>
                <a:cubicBezTo>
                  <a:pt x="3504437" y="236111"/>
                  <a:pt x="3512333" y="239038"/>
                  <a:pt x="3519055" y="243840"/>
                </a:cubicBezTo>
                <a:cubicBezTo>
                  <a:pt x="3525432" y="248395"/>
                  <a:pt x="3529303" y="255910"/>
                  <a:pt x="3535680" y="260465"/>
                </a:cubicBezTo>
                <a:cubicBezTo>
                  <a:pt x="3553607" y="273270"/>
                  <a:pt x="3565998" y="271766"/>
                  <a:pt x="3585557" y="282632"/>
                </a:cubicBezTo>
                <a:cubicBezTo>
                  <a:pt x="3593631" y="287118"/>
                  <a:pt x="3599116" y="295910"/>
                  <a:pt x="3607724" y="299258"/>
                </a:cubicBezTo>
                <a:cubicBezTo>
                  <a:pt x="3632792" y="309007"/>
                  <a:pt x="3661253" y="309396"/>
                  <a:pt x="3685310" y="321425"/>
                </a:cubicBezTo>
                <a:cubicBezTo>
                  <a:pt x="3735578" y="346560"/>
                  <a:pt x="3674232" y="317469"/>
                  <a:pt x="3762895" y="349134"/>
                </a:cubicBezTo>
                <a:cubicBezTo>
                  <a:pt x="3770675" y="351913"/>
                  <a:pt x="3777513" y="356863"/>
                  <a:pt x="3785062" y="360218"/>
                </a:cubicBezTo>
                <a:cubicBezTo>
                  <a:pt x="3794152" y="364258"/>
                  <a:pt x="3803535" y="367607"/>
                  <a:pt x="3812771" y="371301"/>
                </a:cubicBezTo>
                <a:cubicBezTo>
                  <a:pt x="3839679" y="411663"/>
                  <a:pt x="3812033" y="379142"/>
                  <a:pt x="3901440" y="399010"/>
                </a:cubicBezTo>
                <a:cubicBezTo>
                  <a:pt x="3909505" y="400802"/>
                  <a:pt x="3916059" y="406739"/>
                  <a:pt x="3923608" y="410094"/>
                </a:cubicBezTo>
                <a:cubicBezTo>
                  <a:pt x="4031187" y="457908"/>
                  <a:pt x="3877165" y="384292"/>
                  <a:pt x="3973484" y="437803"/>
                </a:cubicBezTo>
                <a:cubicBezTo>
                  <a:pt x="3982180" y="442634"/>
                  <a:pt x="3992103" y="444847"/>
                  <a:pt x="4001193" y="448887"/>
                </a:cubicBezTo>
                <a:cubicBezTo>
                  <a:pt x="4008742" y="452242"/>
                  <a:pt x="4015792" y="456659"/>
                  <a:pt x="4023360" y="459970"/>
                </a:cubicBezTo>
                <a:cubicBezTo>
                  <a:pt x="4045361" y="469596"/>
                  <a:pt x="4068382" y="476941"/>
                  <a:pt x="4089862" y="487680"/>
                </a:cubicBezTo>
                <a:cubicBezTo>
                  <a:pt x="4097251" y="491374"/>
                  <a:pt x="4104266" y="495940"/>
                  <a:pt x="4112030" y="498763"/>
                </a:cubicBezTo>
                <a:cubicBezTo>
                  <a:pt x="4124668" y="503359"/>
                  <a:pt x="4137891" y="506152"/>
                  <a:pt x="4150822" y="509847"/>
                </a:cubicBezTo>
                <a:cubicBezTo>
                  <a:pt x="4161694" y="516370"/>
                  <a:pt x="4187245" y="532663"/>
                  <a:pt x="4200699" y="537556"/>
                </a:cubicBezTo>
                <a:cubicBezTo>
                  <a:pt x="4213337" y="542152"/>
                  <a:pt x="4226733" y="544387"/>
                  <a:pt x="4239491" y="548640"/>
                </a:cubicBezTo>
                <a:cubicBezTo>
                  <a:pt x="4273923" y="560117"/>
                  <a:pt x="4264261" y="560516"/>
                  <a:pt x="4300451" y="576349"/>
                </a:cubicBezTo>
                <a:cubicBezTo>
                  <a:pt x="4401389" y="620509"/>
                  <a:pt x="4322359" y="581760"/>
                  <a:pt x="4378037" y="609600"/>
                </a:cubicBezTo>
                <a:cubicBezTo>
                  <a:pt x="4395593" y="635935"/>
                  <a:pt x="4381509" y="621611"/>
                  <a:pt x="4416830" y="637309"/>
                </a:cubicBezTo>
                <a:cubicBezTo>
                  <a:pt x="4424379" y="640664"/>
                  <a:pt x="4431776" y="644380"/>
                  <a:pt x="4438997" y="648392"/>
                </a:cubicBezTo>
                <a:cubicBezTo>
                  <a:pt x="4448413" y="653623"/>
                  <a:pt x="4456599" y="661294"/>
                  <a:pt x="4466706" y="665018"/>
                </a:cubicBezTo>
                <a:cubicBezTo>
                  <a:pt x="4491944" y="674316"/>
                  <a:pt x="4520234" y="675157"/>
                  <a:pt x="4544291" y="687185"/>
                </a:cubicBezTo>
                <a:cubicBezTo>
                  <a:pt x="4551680" y="690880"/>
                  <a:pt x="4559237" y="694257"/>
                  <a:pt x="4566459" y="698269"/>
                </a:cubicBezTo>
                <a:cubicBezTo>
                  <a:pt x="4575875" y="703500"/>
                  <a:pt x="4584225" y="710751"/>
                  <a:pt x="4594168" y="714894"/>
                </a:cubicBezTo>
                <a:cubicBezTo>
                  <a:pt x="4606582" y="720066"/>
                  <a:pt x="4620322" y="721382"/>
                  <a:pt x="4632960" y="725978"/>
                </a:cubicBezTo>
                <a:cubicBezTo>
                  <a:pt x="4640724" y="728801"/>
                  <a:pt x="4647364" y="734238"/>
                  <a:pt x="4655128" y="737061"/>
                </a:cubicBezTo>
                <a:cubicBezTo>
                  <a:pt x="4667766" y="741657"/>
                  <a:pt x="4680989" y="744450"/>
                  <a:pt x="4693920" y="748145"/>
                </a:cubicBezTo>
                <a:cubicBezTo>
                  <a:pt x="4703157" y="753687"/>
                  <a:pt x="4711325" y="761634"/>
                  <a:pt x="4721630" y="764770"/>
                </a:cubicBezTo>
                <a:cubicBezTo>
                  <a:pt x="4754216" y="774688"/>
                  <a:pt x="4790074" y="773521"/>
                  <a:pt x="4821382" y="786938"/>
                </a:cubicBezTo>
                <a:cubicBezTo>
                  <a:pt x="4897090" y="819383"/>
                  <a:pt x="4825090" y="789798"/>
                  <a:pt x="4893426" y="814647"/>
                </a:cubicBezTo>
                <a:cubicBezTo>
                  <a:pt x="4902775" y="818047"/>
                  <a:pt x="4911698" y="822584"/>
                  <a:pt x="4921135" y="825730"/>
                </a:cubicBezTo>
                <a:cubicBezTo>
                  <a:pt x="4933893" y="829983"/>
                  <a:pt x="4946997" y="833119"/>
                  <a:pt x="4959928" y="836814"/>
                </a:cubicBezTo>
                <a:cubicBezTo>
                  <a:pt x="4986834" y="877177"/>
                  <a:pt x="4959189" y="844655"/>
                  <a:pt x="5048597" y="864523"/>
                </a:cubicBezTo>
                <a:cubicBezTo>
                  <a:pt x="5056662" y="866315"/>
                  <a:pt x="5063053" y="872641"/>
                  <a:pt x="5070764" y="875607"/>
                </a:cubicBezTo>
                <a:cubicBezTo>
                  <a:pt x="5087121" y="881898"/>
                  <a:pt x="5104015" y="886690"/>
                  <a:pt x="5120640" y="892232"/>
                </a:cubicBezTo>
                <a:cubicBezTo>
                  <a:pt x="5126182" y="895927"/>
                  <a:pt x="5131179" y="900611"/>
                  <a:pt x="5137266" y="903316"/>
                </a:cubicBezTo>
                <a:cubicBezTo>
                  <a:pt x="5147687" y="907948"/>
                  <a:pt x="5200248" y="923513"/>
                  <a:pt x="5209310" y="925483"/>
                </a:cubicBezTo>
                <a:cubicBezTo>
                  <a:pt x="5310951" y="947579"/>
                  <a:pt x="5275129" y="936173"/>
                  <a:pt x="5364480" y="953192"/>
                </a:cubicBezTo>
                <a:cubicBezTo>
                  <a:pt x="5381210" y="956379"/>
                  <a:pt x="5397600" y="961229"/>
                  <a:pt x="5414357" y="964276"/>
                </a:cubicBezTo>
                <a:cubicBezTo>
                  <a:pt x="5438262" y="968622"/>
                  <a:pt x="5462456" y="971232"/>
                  <a:pt x="5486400" y="975360"/>
                </a:cubicBezTo>
                <a:cubicBezTo>
                  <a:pt x="5516034" y="980469"/>
                  <a:pt x="5545467" y="986699"/>
                  <a:pt x="5575070" y="991985"/>
                </a:cubicBezTo>
                <a:cubicBezTo>
                  <a:pt x="5597193" y="995935"/>
                  <a:pt x="5619633" y="998194"/>
                  <a:pt x="5641571" y="1003069"/>
                </a:cubicBezTo>
                <a:cubicBezTo>
                  <a:pt x="5652976" y="1005603"/>
                  <a:pt x="5663429" y="1011563"/>
                  <a:pt x="5674822" y="1014152"/>
                </a:cubicBezTo>
                <a:cubicBezTo>
                  <a:pt x="5739917" y="1028946"/>
                  <a:pt x="5786001" y="1034300"/>
                  <a:pt x="5852160" y="1041861"/>
                </a:cubicBezTo>
                <a:cubicBezTo>
                  <a:pt x="5887224" y="1045868"/>
                  <a:pt x="5922188" y="1051614"/>
                  <a:pt x="5957455" y="1052945"/>
                </a:cubicBezTo>
                <a:cubicBezTo>
                  <a:pt x="6020218" y="1055313"/>
                  <a:pt x="6083070" y="1052945"/>
                  <a:pt x="6145877" y="1052945"/>
                </a:cubicBezTo>
              </a:path>
            </a:pathLst>
          </a:custGeom>
          <a:ln>
            <a:headEnd type="none" w="med" len="med"/>
            <a:tailEnd type="none" w="med" len="med"/>
          </a:ln>
          <a:extLst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40152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2. Einsatzgrundsätze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38150" y="1700784"/>
            <a:ext cx="8267700" cy="864108"/>
          </a:xfrm>
        </p:spPr>
        <p:txBody>
          <a:bodyPr/>
          <a:lstStyle/>
          <a:p>
            <a:pPr marL="0" indent="0">
              <a:buNone/>
            </a:pPr>
            <a:r>
              <a:rPr lang="de-DE" dirty="0" smtClean="0"/>
              <a:t>2.3 Einflüsse</a:t>
            </a:r>
          </a:p>
          <a:p>
            <a:pPr marL="0" indent="0">
              <a:buNone/>
            </a:pPr>
            <a:r>
              <a:rPr lang="de-DE" dirty="0" smtClean="0"/>
              <a:t>		</a:t>
            </a:r>
            <a:r>
              <a:rPr lang="de-DE" b="1" u="sng" dirty="0" smtClean="0"/>
              <a:t>Einfluss des Wetters bei Brandentstehung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E448EFE-27F1-4AD0-B71B-631361988682}" type="slidenum">
              <a:rPr lang="de-DE" smtClean="0"/>
              <a:pPr/>
              <a:t>18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dirty="0" smtClean="0"/>
              <a:t>| </a:t>
            </a:r>
            <a:r>
              <a:rPr lang="de-DE" dirty="0"/>
              <a:t>09.06.2023 </a:t>
            </a:r>
            <a:r>
              <a:rPr lang="de-DE" dirty="0" smtClean="0"/>
              <a:t>| </a:t>
            </a:r>
            <a:r>
              <a:rPr lang="de-DE" dirty="0" err="1" smtClean="0"/>
              <a:t>Ch</a:t>
            </a:r>
            <a:r>
              <a:rPr lang="de-DE" dirty="0" smtClean="0"/>
              <a:t>. Mier</a:t>
            </a:r>
            <a:endParaRPr lang="de-DE" dirty="0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75" t="29100" r="-1"/>
          <a:stretch/>
        </p:blipFill>
        <p:spPr>
          <a:xfrm>
            <a:off x="683514" y="2636901"/>
            <a:ext cx="7097632" cy="3346938"/>
          </a:xfrm>
          <a:prstGeom prst="rect">
            <a:avLst/>
          </a:prstGeom>
        </p:spPr>
      </p:pic>
      <p:cxnSp>
        <p:nvCxnSpPr>
          <p:cNvPr id="24" name="Gerader Verbinder 23"/>
          <p:cNvCxnSpPr/>
          <p:nvPr/>
        </p:nvCxnSpPr>
        <p:spPr bwMode="auto">
          <a:xfrm>
            <a:off x="5436108" y="3429000"/>
            <a:ext cx="0" cy="1728216"/>
          </a:xfrm>
          <a:prstGeom prst="line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32" name="Gerader Verbinder 31"/>
          <p:cNvCxnSpPr/>
          <p:nvPr/>
        </p:nvCxnSpPr>
        <p:spPr bwMode="auto">
          <a:xfrm>
            <a:off x="4139946" y="3230235"/>
            <a:ext cx="0" cy="2160270"/>
          </a:xfrm>
          <a:prstGeom prst="line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35" name="Gerader Verbinder 34"/>
          <p:cNvCxnSpPr/>
          <p:nvPr/>
        </p:nvCxnSpPr>
        <p:spPr bwMode="auto">
          <a:xfrm>
            <a:off x="4230834" y="3212973"/>
            <a:ext cx="1080135" cy="648081"/>
          </a:xfrm>
          <a:prstGeom prst="line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37" name="Gerader Verbinder 36"/>
          <p:cNvCxnSpPr/>
          <p:nvPr/>
        </p:nvCxnSpPr>
        <p:spPr bwMode="auto">
          <a:xfrm>
            <a:off x="4247960" y="3609022"/>
            <a:ext cx="1080135" cy="648081"/>
          </a:xfrm>
          <a:prstGeom prst="line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38" name="Gerader Verbinder 37"/>
          <p:cNvCxnSpPr/>
          <p:nvPr/>
        </p:nvCxnSpPr>
        <p:spPr bwMode="auto">
          <a:xfrm>
            <a:off x="4265086" y="4048120"/>
            <a:ext cx="1080135" cy="648081"/>
          </a:xfrm>
          <a:prstGeom prst="line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39" name="Gerader Verbinder 38"/>
          <p:cNvCxnSpPr/>
          <p:nvPr/>
        </p:nvCxnSpPr>
        <p:spPr bwMode="auto">
          <a:xfrm>
            <a:off x="4230834" y="4401550"/>
            <a:ext cx="1080135" cy="648081"/>
          </a:xfrm>
          <a:prstGeom prst="line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40" name="Gerader Verbinder 39"/>
          <p:cNvCxnSpPr/>
          <p:nvPr/>
        </p:nvCxnSpPr>
        <p:spPr bwMode="auto">
          <a:xfrm>
            <a:off x="4689634" y="3154106"/>
            <a:ext cx="638461" cy="382907"/>
          </a:xfrm>
          <a:prstGeom prst="line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42" name="Gerader Verbinder 41"/>
          <p:cNvCxnSpPr/>
          <p:nvPr/>
        </p:nvCxnSpPr>
        <p:spPr bwMode="auto">
          <a:xfrm>
            <a:off x="4247960" y="4746314"/>
            <a:ext cx="840600" cy="511107"/>
          </a:xfrm>
          <a:prstGeom prst="line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46" name="Gerader Verbinder 45"/>
          <p:cNvCxnSpPr/>
          <p:nvPr/>
        </p:nvCxnSpPr>
        <p:spPr bwMode="auto">
          <a:xfrm>
            <a:off x="4200459" y="5101370"/>
            <a:ext cx="638461" cy="382907"/>
          </a:xfrm>
          <a:prstGeom prst="line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30491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2. Einsatzgrundsätze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38150" y="1700784"/>
            <a:ext cx="8267700" cy="4528566"/>
          </a:xfrm>
        </p:spPr>
        <p:txBody>
          <a:bodyPr/>
          <a:lstStyle/>
          <a:p>
            <a:pPr marL="0" indent="0">
              <a:buNone/>
            </a:pPr>
            <a:r>
              <a:rPr lang="de-DE" dirty="0" smtClean="0"/>
              <a:t>2.3 Einflüsse</a:t>
            </a:r>
          </a:p>
          <a:p>
            <a:pPr marL="0" indent="0">
              <a:buNone/>
            </a:pPr>
            <a:r>
              <a:rPr lang="de-DE" dirty="0" smtClean="0"/>
              <a:t>		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dirty="0" smtClean="0"/>
              <a:t>		Im speziellen sind dies…</a:t>
            </a:r>
          </a:p>
          <a:p>
            <a:pPr marL="0" indent="0">
              <a:buNone/>
            </a:pPr>
            <a:endParaRPr lang="de-DE" dirty="0" smtClean="0"/>
          </a:p>
          <a:p>
            <a:pPr marL="0" indent="0">
              <a:buNone/>
            </a:pPr>
            <a:r>
              <a:rPr lang="de-DE" dirty="0"/>
              <a:t>	</a:t>
            </a:r>
            <a:r>
              <a:rPr lang="de-DE" dirty="0" smtClean="0"/>
              <a:t>			- die </a:t>
            </a:r>
            <a:r>
              <a:rPr lang="de-DE" b="1" dirty="0" smtClean="0"/>
              <a:t>Vegetation,</a:t>
            </a:r>
          </a:p>
          <a:p>
            <a:pPr marL="0" indent="0">
              <a:buNone/>
            </a:pPr>
            <a:r>
              <a:rPr lang="de-DE" dirty="0"/>
              <a:t>	</a:t>
            </a:r>
            <a:r>
              <a:rPr lang="de-DE" dirty="0" smtClean="0"/>
              <a:t>			- das </a:t>
            </a:r>
            <a:r>
              <a:rPr lang="de-DE" b="1" dirty="0" smtClean="0"/>
              <a:t>Wetter,</a:t>
            </a:r>
          </a:p>
          <a:p>
            <a:pPr marL="0" indent="0">
              <a:buNone/>
            </a:pPr>
            <a:r>
              <a:rPr lang="de-DE" dirty="0"/>
              <a:t>	</a:t>
            </a:r>
            <a:r>
              <a:rPr lang="de-DE" dirty="0" smtClean="0"/>
              <a:t>			- und die </a:t>
            </a:r>
            <a:r>
              <a:rPr lang="de-DE" b="1" dirty="0" smtClean="0"/>
              <a:t>Topografie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dirty="0" smtClean="0"/>
              <a:t>						… am Brandort!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E448EFE-27F1-4AD0-B71B-631361988682}" type="slidenum">
              <a:rPr lang="de-DE" smtClean="0"/>
              <a:pPr/>
              <a:t>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dirty="0" smtClean="0"/>
              <a:t>| </a:t>
            </a:r>
            <a:r>
              <a:rPr lang="de-DE" dirty="0"/>
              <a:t>09.06.2023 </a:t>
            </a:r>
            <a:r>
              <a:rPr lang="de-DE" dirty="0" smtClean="0"/>
              <a:t>| </a:t>
            </a:r>
            <a:r>
              <a:rPr lang="de-DE" dirty="0" err="1" smtClean="0"/>
              <a:t>Ch</a:t>
            </a:r>
            <a:r>
              <a:rPr lang="de-DE" dirty="0" smtClean="0"/>
              <a:t>. Mier</a:t>
            </a:r>
            <a:endParaRPr lang="de-DE" dirty="0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50" y="3429000"/>
            <a:ext cx="3184525" cy="2524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71314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Lernziel</a:t>
            </a:r>
            <a:endParaRPr lang="de-DE" dirty="0"/>
          </a:p>
        </p:txBody>
      </p:sp>
      <p:sp>
        <p:nvSpPr>
          <p:cNvPr id="90115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e-DE" dirty="0" smtClean="0"/>
              <a:t>Ziel </a:t>
            </a:r>
            <a:r>
              <a:rPr lang="de-DE" dirty="0"/>
              <a:t>der Ausbildung ist es, Grundkenntnisse über Art und Verlauf von </a:t>
            </a:r>
            <a:r>
              <a:rPr lang="de-DE" dirty="0" smtClean="0"/>
              <a:t>Vegetationsbränden </a:t>
            </a:r>
            <a:r>
              <a:rPr lang="de-DE" dirty="0"/>
              <a:t>und das Handwerk sowie </a:t>
            </a:r>
            <a:r>
              <a:rPr lang="de-DE" dirty="0" smtClean="0"/>
              <a:t>einfache taktische </a:t>
            </a:r>
            <a:r>
              <a:rPr lang="de-DE" dirty="0"/>
              <a:t>Möglichkeiten zur Vegetationsbrandbekämpfung, unter Einhaltung grundsätzlicher Sicherheitsmaßnamen, kennen zu lernen</a:t>
            </a:r>
            <a:r>
              <a:rPr lang="de-DE" dirty="0" smtClean="0"/>
              <a:t>.</a:t>
            </a:r>
          </a:p>
          <a:p>
            <a:pPr marL="0" indent="0">
              <a:buNone/>
            </a:pPr>
            <a:endParaRPr lang="de-DE" dirty="0" smtClean="0"/>
          </a:p>
          <a:p>
            <a:pPr marL="0" indent="0">
              <a:buNone/>
            </a:pPr>
            <a:endParaRPr lang="de-DE" dirty="0" smtClean="0"/>
          </a:p>
          <a:p>
            <a:r>
              <a:rPr lang="de-DE" dirty="0" smtClean="0"/>
              <a:t>Zeit: 8 UE</a:t>
            </a:r>
          </a:p>
          <a:p>
            <a:r>
              <a:rPr lang="de-DE" dirty="0" smtClean="0"/>
              <a:t>Quellen:	- Stammdatensatz „Vegetationsbrandbekämpfung“ </a:t>
            </a:r>
            <a:r>
              <a:rPr lang="de-DE" dirty="0" err="1" smtClean="0"/>
              <a:t>Ch.Mier</a:t>
            </a:r>
            <a:endParaRPr lang="de-DE" dirty="0" smtClean="0"/>
          </a:p>
          <a:p>
            <a:pPr marL="0" indent="0">
              <a:buNone/>
            </a:pPr>
            <a:r>
              <a:rPr lang="de-DE" dirty="0"/>
              <a:t>	</a:t>
            </a:r>
            <a:r>
              <a:rPr lang="de-DE" dirty="0" smtClean="0"/>
              <a:t>	- Buch Vegetationsbrandbekämpfung </a:t>
            </a:r>
            <a:r>
              <a:rPr lang="de-DE" dirty="0" err="1" smtClean="0"/>
              <a:t>Ecomed</a:t>
            </a:r>
            <a:r>
              <a:rPr lang="de-DE" dirty="0" smtClean="0"/>
              <a:t>-Sicherheit</a:t>
            </a:r>
          </a:p>
          <a:p>
            <a:pPr marL="0" indent="0">
              <a:buNone/>
            </a:pPr>
            <a:r>
              <a:rPr lang="de-DE" dirty="0"/>
              <a:t>	</a:t>
            </a:r>
            <a:r>
              <a:rPr lang="de-DE" dirty="0" smtClean="0"/>
              <a:t>	- Buch Bekämpfung von Wald-, Moor-, Heidebränden 4. Auflage</a:t>
            </a:r>
          </a:p>
          <a:p>
            <a:pPr marL="534987" lvl="1" indent="0">
              <a:buNone/>
            </a:pPr>
            <a:r>
              <a:rPr lang="de-DE" dirty="0"/>
              <a:t>	 </a:t>
            </a:r>
            <a:r>
              <a:rPr lang="de-DE" dirty="0" smtClean="0"/>
              <a:t>    </a:t>
            </a:r>
            <a:endParaRPr lang="de-DE" dirty="0"/>
          </a:p>
          <a:p>
            <a:endParaRPr lang="de-DE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E448EFE-27F1-4AD0-B71B-631361988682}" type="slidenum">
              <a:rPr lang="de-DE" smtClean="0"/>
              <a:pPr/>
              <a:t>2</a:t>
            </a:fld>
            <a:endParaRPr lang="de-DE"/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3"/>
          </p:nvPr>
        </p:nvSpPr>
        <p:spPr>
          <a:xfrm>
            <a:off x="683514" y="6229350"/>
            <a:ext cx="5336286" cy="628650"/>
          </a:xfrm>
        </p:spPr>
        <p:txBody>
          <a:bodyPr/>
          <a:lstStyle/>
          <a:p>
            <a:r>
              <a:rPr lang="de-DE" dirty="0" smtClean="0"/>
              <a:t>| 09.06.2023 | </a:t>
            </a:r>
            <a:r>
              <a:rPr lang="de-DE" dirty="0" err="1" smtClean="0"/>
              <a:t>Ch</a:t>
            </a:r>
            <a:r>
              <a:rPr lang="de-DE" dirty="0" smtClean="0"/>
              <a:t>. Mier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97752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41182" y="438150"/>
            <a:ext cx="6654800" cy="1190625"/>
          </a:xfrm>
        </p:spPr>
        <p:txBody>
          <a:bodyPr/>
          <a:lstStyle/>
          <a:p>
            <a:r>
              <a:rPr lang="de-DE" dirty="0" smtClean="0"/>
              <a:t>3. Sicherheit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dirty="0" smtClean="0"/>
              <a:t>	Bei…</a:t>
            </a:r>
          </a:p>
          <a:p>
            <a:pPr marL="0" indent="0">
              <a:buNone/>
            </a:pPr>
            <a:endParaRPr lang="de-DE" dirty="0" smtClean="0"/>
          </a:p>
          <a:p>
            <a:pPr marL="0" indent="0">
              <a:buNone/>
            </a:pPr>
            <a:r>
              <a:rPr lang="de-DE" dirty="0" smtClean="0"/>
              <a:t>	…hoher Brandintensität</a:t>
            </a:r>
          </a:p>
          <a:p>
            <a:pPr marL="0" indent="0">
              <a:buNone/>
            </a:pPr>
            <a:r>
              <a:rPr lang="de-DE" dirty="0" smtClean="0"/>
              <a:t>	…dynamischem Brandgeschehen</a:t>
            </a:r>
          </a:p>
          <a:p>
            <a:pPr marL="0" indent="0">
              <a:buNone/>
            </a:pPr>
            <a:r>
              <a:rPr lang="de-DE" dirty="0"/>
              <a:t>	</a:t>
            </a:r>
            <a:r>
              <a:rPr lang="de-DE" dirty="0" smtClean="0"/>
              <a:t>…schwieriger Gefahrenabschätzung</a:t>
            </a:r>
          </a:p>
          <a:p>
            <a:pPr marL="0" indent="0">
              <a:buNone/>
            </a:pPr>
            <a:r>
              <a:rPr lang="de-DE" dirty="0"/>
              <a:t>	</a:t>
            </a:r>
            <a:r>
              <a:rPr lang="de-DE" dirty="0" smtClean="0"/>
              <a:t>…ungünstiger Gefahrenbeurteilung</a:t>
            </a:r>
          </a:p>
          <a:p>
            <a:pPr marL="0" indent="0">
              <a:buNone/>
            </a:pPr>
            <a:r>
              <a:rPr lang="de-DE" dirty="0"/>
              <a:t>	</a:t>
            </a:r>
            <a:r>
              <a:rPr lang="de-DE" dirty="0" smtClean="0"/>
              <a:t>…Lageänderung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dirty="0" smtClean="0"/>
              <a:t>					…ist erhöhte Vorsicht geboten!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E448EFE-27F1-4AD0-B71B-631361988682}" type="slidenum">
              <a:rPr lang="de-DE" smtClean="0"/>
              <a:pPr/>
              <a:t>20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dirty="0" smtClean="0"/>
              <a:t>| </a:t>
            </a:r>
            <a:r>
              <a:rPr lang="de-DE" dirty="0"/>
              <a:t>09.06.2023 </a:t>
            </a:r>
            <a:r>
              <a:rPr lang="de-DE" dirty="0" smtClean="0"/>
              <a:t>| </a:t>
            </a:r>
            <a:r>
              <a:rPr lang="de-DE" dirty="0" err="1" smtClean="0"/>
              <a:t>Ch</a:t>
            </a:r>
            <a:r>
              <a:rPr lang="de-DE" dirty="0" smtClean="0"/>
              <a:t>. Mier</a:t>
            </a:r>
            <a:endParaRPr lang="de-DE" dirty="0"/>
          </a:p>
        </p:txBody>
      </p:sp>
      <p:sp>
        <p:nvSpPr>
          <p:cNvPr id="6" name="Textfeld 5"/>
          <p:cNvSpPr txBox="1"/>
          <p:nvPr/>
        </p:nvSpPr>
        <p:spPr>
          <a:xfrm>
            <a:off x="305594" y="1604546"/>
            <a:ext cx="26624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 smtClean="0"/>
              <a:t>3.1 Wann erhöhte Vorsicht</a:t>
            </a:r>
            <a:endParaRPr lang="de-DE" sz="1600" dirty="0"/>
          </a:p>
        </p:txBody>
      </p:sp>
    </p:spTree>
    <p:extLst>
      <p:ext uri="{BB962C8B-B14F-4D97-AF65-F5344CB8AC3E}">
        <p14:creationId xmlns:p14="http://schemas.microsoft.com/office/powerpoint/2010/main" val="1604882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41182" y="438150"/>
            <a:ext cx="6654800" cy="1190625"/>
          </a:xfrm>
        </p:spPr>
        <p:txBody>
          <a:bodyPr/>
          <a:lstStyle/>
          <a:p>
            <a:r>
              <a:rPr lang="de-DE" dirty="0" smtClean="0"/>
              <a:t>3. Sicherheit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dirty="0" smtClean="0"/>
              <a:t>Löscharbeiten…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dirty="0" smtClean="0"/>
              <a:t>	…auf/in unverbrannter Vegetation</a:t>
            </a:r>
          </a:p>
          <a:p>
            <a:pPr marL="0" indent="0">
              <a:buNone/>
            </a:pPr>
            <a:r>
              <a:rPr lang="de-DE" dirty="0"/>
              <a:t>	</a:t>
            </a:r>
            <a:r>
              <a:rPr lang="de-DE" dirty="0" smtClean="0"/>
              <a:t>…bei Funkenflug und Flugfeuer</a:t>
            </a:r>
          </a:p>
          <a:p>
            <a:pPr marL="0" indent="0">
              <a:buNone/>
            </a:pPr>
            <a:r>
              <a:rPr lang="de-DE" dirty="0"/>
              <a:t>	</a:t>
            </a:r>
            <a:r>
              <a:rPr lang="de-DE" dirty="0" smtClean="0"/>
              <a:t>…in hoch gewachsener Vegetation</a:t>
            </a:r>
          </a:p>
          <a:p>
            <a:pPr marL="0" indent="0">
              <a:buNone/>
            </a:pPr>
            <a:r>
              <a:rPr lang="de-DE" dirty="0"/>
              <a:t>	</a:t>
            </a:r>
            <a:r>
              <a:rPr lang="de-DE" dirty="0" smtClean="0"/>
              <a:t>…auf/in sehr trockener, warmer Vegetation</a:t>
            </a:r>
          </a:p>
          <a:p>
            <a:pPr marL="0" indent="0">
              <a:buNone/>
            </a:pPr>
            <a:r>
              <a:rPr lang="de-DE" dirty="0"/>
              <a:t>	</a:t>
            </a:r>
            <a:r>
              <a:rPr lang="de-DE" dirty="0" smtClean="0"/>
              <a:t>…in Nadelwald-Monokulturen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dirty="0" smtClean="0"/>
              <a:t>					…sind besonders gefährlich!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 smtClean="0"/>
          </a:p>
          <a:p>
            <a:pPr marL="0" indent="0">
              <a:buNone/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E448EFE-27F1-4AD0-B71B-631361988682}" type="slidenum">
              <a:rPr lang="de-DE" smtClean="0"/>
              <a:pPr/>
              <a:t>21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dirty="0" smtClean="0"/>
              <a:t>| </a:t>
            </a:r>
            <a:r>
              <a:rPr lang="de-DE" dirty="0"/>
              <a:t>09.06.2023 </a:t>
            </a:r>
            <a:r>
              <a:rPr lang="de-DE" dirty="0" smtClean="0"/>
              <a:t>| </a:t>
            </a:r>
            <a:r>
              <a:rPr lang="de-DE" dirty="0" err="1" smtClean="0"/>
              <a:t>Ch</a:t>
            </a:r>
            <a:r>
              <a:rPr lang="de-DE" dirty="0" smtClean="0"/>
              <a:t>. Mier</a:t>
            </a:r>
            <a:endParaRPr lang="de-DE" dirty="0"/>
          </a:p>
        </p:txBody>
      </p:sp>
      <p:sp>
        <p:nvSpPr>
          <p:cNvPr id="6" name="Textfeld 5"/>
          <p:cNvSpPr txBox="1"/>
          <p:nvPr/>
        </p:nvSpPr>
        <p:spPr>
          <a:xfrm>
            <a:off x="251460" y="1604546"/>
            <a:ext cx="17322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de-DE" sz="1600" dirty="0"/>
              <a:t>3.2  Vegetation</a:t>
            </a:r>
          </a:p>
        </p:txBody>
      </p:sp>
    </p:spTree>
    <p:extLst>
      <p:ext uri="{BB962C8B-B14F-4D97-AF65-F5344CB8AC3E}">
        <p14:creationId xmlns:p14="http://schemas.microsoft.com/office/powerpoint/2010/main" val="12896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41182" y="438150"/>
            <a:ext cx="6654800" cy="1190625"/>
          </a:xfrm>
        </p:spPr>
        <p:txBody>
          <a:bodyPr/>
          <a:lstStyle/>
          <a:p>
            <a:r>
              <a:rPr lang="de-DE" dirty="0" smtClean="0"/>
              <a:t>3. Sicherheit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Char char="-"/>
            </a:pPr>
            <a:r>
              <a:rPr lang="de-DE" dirty="0" smtClean="0"/>
              <a:t>Auf Anfahrt zum E-Ort Wetterdaten abrufen</a:t>
            </a:r>
          </a:p>
          <a:p>
            <a:pPr>
              <a:buFontTx/>
              <a:buChar char="-"/>
            </a:pPr>
            <a:endParaRPr lang="de-DE" dirty="0" smtClean="0"/>
          </a:p>
          <a:p>
            <a:pPr>
              <a:buFontTx/>
              <a:buChar char="-"/>
            </a:pPr>
            <a:r>
              <a:rPr lang="de-DE" dirty="0" smtClean="0"/>
              <a:t>Regelmäßige </a:t>
            </a:r>
            <a:r>
              <a:rPr lang="de-DE" dirty="0"/>
              <a:t>Abfrage der Wetterdaten ist Aufgabe der </a:t>
            </a:r>
            <a:r>
              <a:rPr lang="de-DE" dirty="0" smtClean="0"/>
              <a:t>Einsatzleitung</a:t>
            </a:r>
          </a:p>
          <a:p>
            <a:pPr>
              <a:buFontTx/>
              <a:buChar char="-"/>
            </a:pPr>
            <a:endParaRPr lang="de-DE" dirty="0"/>
          </a:p>
          <a:p>
            <a:pPr>
              <a:buFontTx/>
              <a:buChar char="-"/>
            </a:pPr>
            <a:r>
              <a:rPr lang="de-DE" dirty="0" smtClean="0"/>
              <a:t>Sofortige </a:t>
            </a:r>
            <a:r>
              <a:rPr lang="de-DE" dirty="0"/>
              <a:t>eindeutige Feststellung der Windrichtung, noch vor </a:t>
            </a:r>
            <a:r>
              <a:rPr lang="de-DE" dirty="0" smtClean="0"/>
              <a:t>Einsatzbeginn</a:t>
            </a:r>
          </a:p>
          <a:p>
            <a:pPr>
              <a:buFontTx/>
              <a:buChar char="-"/>
            </a:pPr>
            <a:endParaRPr lang="de-DE" dirty="0"/>
          </a:p>
          <a:p>
            <a:pPr>
              <a:buFontTx/>
              <a:buChar char="-"/>
            </a:pPr>
            <a:r>
              <a:rPr lang="de-DE" dirty="0" smtClean="0"/>
              <a:t>Beachten der 30-30-30 Regel! </a:t>
            </a:r>
          </a:p>
          <a:p>
            <a:pPr marL="0" indent="0">
              <a:buNone/>
            </a:pPr>
            <a:endParaRPr lang="de-DE" dirty="0" smtClean="0"/>
          </a:p>
          <a:p>
            <a:pPr>
              <a:buFontTx/>
              <a:buChar char="-"/>
            </a:pPr>
            <a:r>
              <a:rPr lang="de-DE" dirty="0" smtClean="0"/>
              <a:t>Starke Winde verwandeln den Bodenbrand in ein Lauffeuer (bis zu 1200m/h)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E448EFE-27F1-4AD0-B71B-631361988682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828480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srgbClr val="828480"/>
              </a:solidFill>
              <a:effectLst/>
              <a:uLnTx/>
              <a:uFillTx/>
              <a:latin typeface="Arial" pitchFamily="34" charset="0"/>
              <a:ea typeface="ＭＳ Ｐゴシック" pitchFamily="34" charset="-128"/>
              <a:cs typeface="+mn-cs"/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lvl="0">
              <a:defRPr/>
            </a:pPr>
            <a:r>
              <a:rPr kumimoji="0" lang="de-DE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47678">
                    <a:tint val="75000"/>
                  </a:srgbClr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+mn-cs"/>
              </a:rPr>
              <a:t>| </a:t>
            </a:r>
            <a:r>
              <a:rPr lang="de-DE" dirty="0"/>
              <a:t>09.06.2023</a:t>
            </a:r>
            <a:r>
              <a:rPr kumimoji="0" lang="de-DE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47678">
                    <a:tint val="75000"/>
                  </a:srgbClr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+mn-cs"/>
              </a:rPr>
              <a:t> | </a:t>
            </a:r>
            <a:r>
              <a:rPr kumimoji="0" lang="de-DE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47678">
                    <a:tint val="75000"/>
                  </a:srgbClr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+mn-cs"/>
              </a:rPr>
              <a:t>Ch</a:t>
            </a:r>
            <a:r>
              <a:rPr kumimoji="0" lang="de-DE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47678">
                    <a:tint val="75000"/>
                  </a:srgbClr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+mn-cs"/>
              </a:rPr>
              <a:t>. Mier</a:t>
            </a:r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747678">
                  <a:tint val="75000"/>
                </a:srgbClr>
              </a:solidFill>
              <a:effectLst/>
              <a:uLnTx/>
              <a:uFillTx/>
              <a:latin typeface="Arial" pitchFamily="34" charset="0"/>
              <a:ea typeface="ＭＳ Ｐゴシック" pitchFamily="34" charset="-128"/>
              <a:cs typeface="+mn-cs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359925" y="1604546"/>
            <a:ext cx="19020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47678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+mn-cs"/>
              </a:rPr>
              <a:t>3.3 Wetter</a:t>
            </a:r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srgbClr val="747678"/>
              </a:solidFill>
              <a:effectLst/>
              <a:uLnTx/>
              <a:uFillTx/>
              <a:latin typeface="Arial" pitchFamily="34" charset="0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0082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41182" y="438150"/>
            <a:ext cx="6654800" cy="1190625"/>
          </a:xfrm>
        </p:spPr>
        <p:txBody>
          <a:bodyPr/>
          <a:lstStyle/>
          <a:p>
            <a:r>
              <a:rPr lang="de-DE" dirty="0" smtClean="0"/>
              <a:t>3. Sicherheit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Char char="-"/>
            </a:pPr>
            <a:r>
              <a:rPr lang="de-DE" dirty="0" smtClean="0"/>
              <a:t>Bei Wind besteht Gefahr umstürzender Bäume und von herabfallendem Totholz</a:t>
            </a:r>
          </a:p>
          <a:p>
            <a:pPr>
              <a:buFontTx/>
              <a:buChar char="-"/>
            </a:pPr>
            <a:endParaRPr lang="de-DE" dirty="0" smtClean="0"/>
          </a:p>
          <a:p>
            <a:pPr>
              <a:buFontTx/>
              <a:buChar char="-"/>
            </a:pPr>
            <a:r>
              <a:rPr lang="de-DE" dirty="0" smtClean="0"/>
              <a:t>Drehender Wind ist ein Sicherheitsrisiko.</a:t>
            </a:r>
          </a:p>
          <a:p>
            <a:pPr>
              <a:buFontTx/>
              <a:buChar char="-"/>
            </a:pPr>
            <a:endParaRPr lang="de-DE" dirty="0" smtClean="0"/>
          </a:p>
          <a:p>
            <a:pPr>
              <a:buFontTx/>
              <a:buChar char="-"/>
            </a:pPr>
            <a:r>
              <a:rPr lang="de-DE" dirty="0" smtClean="0"/>
              <a:t>Starke Hitze ist ein Sicherheitsrisiko.</a:t>
            </a:r>
          </a:p>
          <a:p>
            <a:pPr>
              <a:buFontTx/>
              <a:buChar char="-"/>
            </a:pPr>
            <a:endParaRPr lang="de-DE" dirty="0" smtClean="0"/>
          </a:p>
          <a:p>
            <a:pPr>
              <a:buFontTx/>
              <a:buChar char="-"/>
            </a:pPr>
            <a:r>
              <a:rPr lang="de-DE" dirty="0" smtClean="0"/>
              <a:t>Blitzschlaggefahr auf offenen Freiflächen bei Gewitter</a:t>
            </a:r>
          </a:p>
          <a:p>
            <a:pPr>
              <a:buFontTx/>
              <a:buChar char="-"/>
            </a:pPr>
            <a:endParaRPr lang="de-DE" dirty="0" smtClean="0"/>
          </a:p>
          <a:p>
            <a:pPr lvl="0">
              <a:buClr>
                <a:srgbClr val="008444"/>
              </a:buClr>
              <a:buFontTx/>
              <a:buChar char="-"/>
            </a:pPr>
            <a:r>
              <a:rPr lang="de-DE" dirty="0">
                <a:solidFill>
                  <a:srgbClr val="747678"/>
                </a:solidFill>
              </a:rPr>
              <a:t>Bei Starkregen mit ablaufendem Oberflächenwasser und Bodenabgängen zu rechnen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E448EFE-27F1-4AD0-B71B-631361988682}" type="slidenum">
              <a:rPr lang="de-DE" smtClean="0"/>
              <a:pPr/>
              <a:t>23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dirty="0" smtClean="0"/>
              <a:t>| </a:t>
            </a:r>
            <a:r>
              <a:rPr lang="de-DE" dirty="0"/>
              <a:t>09.06.2023 </a:t>
            </a:r>
            <a:r>
              <a:rPr lang="de-DE" dirty="0" smtClean="0"/>
              <a:t>| </a:t>
            </a:r>
            <a:r>
              <a:rPr lang="de-DE" dirty="0" err="1" smtClean="0"/>
              <a:t>Ch</a:t>
            </a:r>
            <a:r>
              <a:rPr lang="de-DE" dirty="0" smtClean="0"/>
              <a:t>. Mier</a:t>
            </a:r>
            <a:endParaRPr lang="de-DE" dirty="0"/>
          </a:p>
        </p:txBody>
      </p:sp>
      <p:sp>
        <p:nvSpPr>
          <p:cNvPr id="6" name="Textfeld 5"/>
          <p:cNvSpPr txBox="1"/>
          <p:nvPr/>
        </p:nvSpPr>
        <p:spPr>
          <a:xfrm>
            <a:off x="411896" y="1604546"/>
            <a:ext cx="19020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1600" dirty="0" smtClean="0"/>
              <a:t>3.3 Wetter</a:t>
            </a:r>
            <a:endParaRPr lang="de-DE" sz="1600" dirty="0"/>
          </a:p>
        </p:txBody>
      </p:sp>
    </p:spTree>
    <p:extLst>
      <p:ext uri="{BB962C8B-B14F-4D97-AF65-F5344CB8AC3E}">
        <p14:creationId xmlns:p14="http://schemas.microsoft.com/office/powerpoint/2010/main" val="3472728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41182" y="438150"/>
            <a:ext cx="6654800" cy="1190625"/>
          </a:xfrm>
        </p:spPr>
        <p:txBody>
          <a:bodyPr/>
          <a:lstStyle/>
          <a:p>
            <a:r>
              <a:rPr lang="de-DE" dirty="0" smtClean="0"/>
              <a:t>3. Sicherheit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Char char="-"/>
            </a:pPr>
            <a:r>
              <a:rPr lang="de-DE" dirty="0" smtClean="0"/>
              <a:t>Achtung auch an leichten Steigungen. Der Brand kann hier deutlich rasanter voranschreiten. (springt mehrere Meter in wenigen Sekunden)</a:t>
            </a:r>
          </a:p>
          <a:p>
            <a:pPr>
              <a:buFontTx/>
              <a:buChar char="-"/>
            </a:pPr>
            <a:r>
              <a:rPr lang="de-DE" dirty="0" smtClean="0"/>
              <a:t>Extreme Brandverläufe an Steilhängen</a:t>
            </a:r>
          </a:p>
          <a:p>
            <a:pPr>
              <a:buFontTx/>
              <a:buChar char="-"/>
            </a:pPr>
            <a:r>
              <a:rPr lang="de-DE" dirty="0" smtClean="0"/>
              <a:t>Gefahr von Steinschlag, herabfallen v. fallengelassenem Werkzeug, herabrollen von Schläuchen oder </a:t>
            </a:r>
            <a:r>
              <a:rPr lang="de-DE" dirty="0" err="1" smtClean="0"/>
              <a:t>Brandgut</a:t>
            </a:r>
            <a:endParaRPr lang="de-DE" dirty="0" smtClean="0"/>
          </a:p>
          <a:p>
            <a:pPr>
              <a:buFontTx/>
              <a:buChar char="-"/>
            </a:pPr>
            <a:r>
              <a:rPr lang="de-DE" dirty="0" smtClean="0"/>
              <a:t>Absturzgefahr von Einsatzkräften beachten</a:t>
            </a:r>
          </a:p>
          <a:p>
            <a:pPr>
              <a:buFontTx/>
              <a:buChar char="-"/>
            </a:pPr>
            <a:r>
              <a:rPr lang="de-DE" dirty="0" smtClean="0"/>
              <a:t>Keine Brandbekämpfung in engen Tälern und Schluchten</a:t>
            </a:r>
          </a:p>
          <a:p>
            <a:pPr>
              <a:buFontTx/>
              <a:buChar char="-"/>
            </a:pPr>
            <a:r>
              <a:rPr lang="de-DE" dirty="0" smtClean="0"/>
              <a:t>Keine An- und Abfahrtswege durch enge Täler und Schluchten</a:t>
            </a:r>
          </a:p>
          <a:p>
            <a:pPr>
              <a:buFontTx/>
              <a:buChar char="-"/>
            </a:pPr>
            <a:endParaRPr lang="de-DE" dirty="0" smtClean="0"/>
          </a:p>
          <a:p>
            <a:pPr>
              <a:buFontTx/>
              <a:buChar char="-"/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E448EFE-27F1-4AD0-B71B-631361988682}" type="slidenum">
              <a:rPr lang="de-DE" smtClean="0"/>
              <a:pPr/>
              <a:t>24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dirty="0" smtClean="0"/>
              <a:t>| </a:t>
            </a:r>
            <a:r>
              <a:rPr lang="de-DE" dirty="0"/>
              <a:t>09.06.2023 </a:t>
            </a:r>
            <a:r>
              <a:rPr lang="de-DE" dirty="0" smtClean="0"/>
              <a:t>| </a:t>
            </a:r>
            <a:r>
              <a:rPr lang="de-DE" dirty="0" err="1" smtClean="0"/>
              <a:t>Ch</a:t>
            </a:r>
            <a:r>
              <a:rPr lang="de-DE" dirty="0" smtClean="0"/>
              <a:t>. Mier</a:t>
            </a:r>
            <a:endParaRPr lang="de-DE" dirty="0"/>
          </a:p>
        </p:txBody>
      </p:sp>
      <p:sp>
        <p:nvSpPr>
          <p:cNvPr id="6" name="Textfeld 5"/>
          <p:cNvSpPr txBox="1"/>
          <p:nvPr/>
        </p:nvSpPr>
        <p:spPr>
          <a:xfrm>
            <a:off x="251460" y="1609568"/>
            <a:ext cx="17282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 smtClean="0"/>
              <a:t>3.4 Topografie</a:t>
            </a:r>
            <a:endParaRPr lang="de-DE" sz="1600" dirty="0"/>
          </a:p>
        </p:txBody>
      </p:sp>
    </p:spTree>
    <p:extLst>
      <p:ext uri="{BB962C8B-B14F-4D97-AF65-F5344CB8AC3E}">
        <p14:creationId xmlns:p14="http://schemas.microsoft.com/office/powerpoint/2010/main" val="3075902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41182" y="438150"/>
            <a:ext cx="6654800" cy="1190625"/>
          </a:xfrm>
        </p:spPr>
        <p:txBody>
          <a:bodyPr/>
          <a:lstStyle/>
          <a:p>
            <a:r>
              <a:rPr lang="de-DE" dirty="0" smtClean="0"/>
              <a:t>3. Sicherheit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E448EFE-27F1-4AD0-B71B-631361988682}" type="slidenum">
              <a:rPr lang="de-DE" smtClean="0"/>
              <a:pPr/>
              <a:t>25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dirty="0" smtClean="0"/>
              <a:t>| </a:t>
            </a:r>
            <a:r>
              <a:rPr lang="de-DE" dirty="0"/>
              <a:t>09.06.2023 </a:t>
            </a:r>
            <a:r>
              <a:rPr lang="de-DE" dirty="0" smtClean="0"/>
              <a:t>| </a:t>
            </a:r>
            <a:r>
              <a:rPr lang="de-DE" dirty="0" err="1" smtClean="0"/>
              <a:t>Ch</a:t>
            </a:r>
            <a:r>
              <a:rPr lang="de-DE" dirty="0" smtClean="0"/>
              <a:t>. Mier</a:t>
            </a:r>
            <a:endParaRPr lang="de-DE" dirty="0"/>
          </a:p>
        </p:txBody>
      </p:sp>
      <p:sp>
        <p:nvSpPr>
          <p:cNvPr id="6" name="Textfeld 5"/>
          <p:cNvSpPr txBox="1"/>
          <p:nvPr/>
        </p:nvSpPr>
        <p:spPr>
          <a:xfrm>
            <a:off x="251460" y="1609568"/>
            <a:ext cx="17282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 smtClean="0"/>
              <a:t>3.4 Topografie</a:t>
            </a:r>
            <a:endParaRPr lang="de-DE" sz="1600" dirty="0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637"/>
          <a:stretch/>
        </p:blipFill>
        <p:spPr>
          <a:xfrm>
            <a:off x="2052002" y="2072321"/>
            <a:ext cx="6408484" cy="3686799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33"/>
          <a:stretch/>
        </p:blipFill>
        <p:spPr>
          <a:xfrm>
            <a:off x="2052003" y="2076128"/>
            <a:ext cx="6840537" cy="3613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983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3. Sicherheit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38150" y="1700784"/>
            <a:ext cx="8267700" cy="4528566"/>
          </a:xfrm>
        </p:spPr>
        <p:txBody>
          <a:bodyPr/>
          <a:lstStyle/>
          <a:p>
            <a:pPr marL="0" indent="0">
              <a:buNone/>
            </a:pPr>
            <a:r>
              <a:rPr lang="de-DE" dirty="0" smtClean="0"/>
              <a:t>3.5 Sicherheitsregeln</a:t>
            </a:r>
          </a:p>
          <a:p>
            <a:pPr marL="0" indent="0">
              <a:buNone/>
            </a:pPr>
            <a:endParaRPr lang="de-DE" dirty="0" smtClean="0"/>
          </a:p>
          <a:p>
            <a:pPr marL="0" indent="0">
              <a:buNone/>
            </a:pPr>
            <a:r>
              <a:rPr lang="de-DE" dirty="0"/>
              <a:t>Allgemeine Sicherheitsregeln</a:t>
            </a:r>
            <a:r>
              <a:rPr lang="de-DE" dirty="0" smtClean="0"/>
              <a:t>:</a:t>
            </a:r>
          </a:p>
          <a:p>
            <a:pPr marL="0" indent="0">
              <a:buNone/>
            </a:pPr>
            <a:endParaRPr lang="de-DE" dirty="0"/>
          </a:p>
          <a:p>
            <a:pPr lvl="1"/>
            <a:r>
              <a:rPr lang="de-DE" sz="1400" dirty="0" smtClean="0"/>
              <a:t>nur </a:t>
            </a:r>
            <a:r>
              <a:rPr lang="de-DE" sz="1400" dirty="0"/>
              <a:t>Einheitenweise </a:t>
            </a:r>
            <a:r>
              <a:rPr lang="de-DE" sz="1400" dirty="0" smtClean="0"/>
              <a:t>vorgehen</a:t>
            </a:r>
          </a:p>
          <a:p>
            <a:pPr lvl="1"/>
            <a:endParaRPr lang="de-DE" sz="1400" dirty="0"/>
          </a:p>
          <a:p>
            <a:pPr lvl="1"/>
            <a:r>
              <a:rPr lang="de-DE" sz="1400" dirty="0"/>
              <a:t>nur in Sichtweite anderer Einsatzkräfte </a:t>
            </a:r>
            <a:r>
              <a:rPr lang="de-DE" sz="1400" dirty="0" smtClean="0"/>
              <a:t>arbeiten</a:t>
            </a:r>
          </a:p>
          <a:p>
            <a:pPr lvl="1"/>
            <a:endParaRPr lang="de-DE" sz="1400" dirty="0"/>
          </a:p>
          <a:p>
            <a:pPr lvl="1"/>
            <a:r>
              <a:rPr lang="de-DE" sz="1400" dirty="0"/>
              <a:t>jede Einheit mit Funk </a:t>
            </a:r>
            <a:r>
              <a:rPr lang="de-DE" sz="1400" dirty="0" smtClean="0"/>
              <a:t>ausstatten</a:t>
            </a:r>
          </a:p>
          <a:p>
            <a:pPr lvl="1"/>
            <a:endParaRPr lang="de-DE" sz="1400" dirty="0"/>
          </a:p>
          <a:p>
            <a:pPr lvl="1"/>
            <a:r>
              <a:rPr lang="de-DE" sz="1400" dirty="0"/>
              <a:t>Signalpfeife für jede </a:t>
            </a:r>
            <a:r>
              <a:rPr lang="de-DE" sz="1400" dirty="0" smtClean="0"/>
              <a:t>Einsatzkraft</a:t>
            </a:r>
          </a:p>
          <a:p>
            <a:pPr lvl="1"/>
            <a:endParaRPr lang="de-DE" sz="1400" dirty="0"/>
          </a:p>
          <a:p>
            <a:pPr lvl="1"/>
            <a:r>
              <a:rPr lang="de-DE" sz="1400" dirty="0"/>
              <a:t>keine wasserlosen Löschangriffe auf schnell laufende, intensiv brennende oder mannshohe </a:t>
            </a:r>
            <a:r>
              <a:rPr lang="de-DE" sz="1400" dirty="0" smtClean="0"/>
              <a:t>Flammensäume</a:t>
            </a:r>
            <a:endParaRPr lang="de-DE" sz="140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E448EFE-27F1-4AD0-B71B-631361988682}" type="slidenum">
              <a:rPr lang="de-DE" smtClean="0"/>
              <a:pPr/>
              <a:t>26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dirty="0" smtClean="0"/>
              <a:t>| </a:t>
            </a:r>
            <a:r>
              <a:rPr lang="de-DE" dirty="0"/>
              <a:t>09.06.2023 </a:t>
            </a:r>
            <a:r>
              <a:rPr lang="de-DE" dirty="0" smtClean="0"/>
              <a:t>| </a:t>
            </a:r>
            <a:r>
              <a:rPr lang="de-DE" dirty="0" err="1" smtClean="0"/>
              <a:t>Ch</a:t>
            </a:r>
            <a:r>
              <a:rPr lang="de-DE" dirty="0" smtClean="0"/>
              <a:t>. Mier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96839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3. Sicherheit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38150" y="1700784"/>
            <a:ext cx="8267700" cy="4528566"/>
          </a:xfrm>
        </p:spPr>
        <p:txBody>
          <a:bodyPr/>
          <a:lstStyle/>
          <a:p>
            <a:pPr marL="0" indent="0">
              <a:buNone/>
            </a:pPr>
            <a:r>
              <a:rPr lang="de-DE" dirty="0" smtClean="0"/>
              <a:t>3.5 Sicherheitsregeln</a:t>
            </a:r>
          </a:p>
          <a:p>
            <a:pPr marL="0" indent="0">
              <a:buNone/>
            </a:pPr>
            <a:endParaRPr lang="de-DE" dirty="0" smtClean="0"/>
          </a:p>
          <a:p>
            <a:pPr marL="0" indent="0">
              <a:buNone/>
            </a:pPr>
            <a:r>
              <a:rPr lang="de-DE" dirty="0"/>
              <a:t>Allgemeine </a:t>
            </a:r>
            <a:r>
              <a:rPr lang="de-DE" dirty="0" smtClean="0"/>
              <a:t>Sicherheitsregeln:</a:t>
            </a:r>
          </a:p>
          <a:p>
            <a:pPr marL="0" indent="0">
              <a:buNone/>
            </a:pPr>
            <a:endParaRPr lang="de-DE" dirty="0"/>
          </a:p>
          <a:p>
            <a:pPr lvl="1"/>
            <a:r>
              <a:rPr lang="de-DE" sz="1400" dirty="0"/>
              <a:t>kein Kontaktverlust zu: Einsatzleitung, Einheitsführer, </a:t>
            </a:r>
            <a:r>
              <a:rPr lang="de-DE" sz="1400" dirty="0" smtClean="0"/>
              <a:t>Sicherheitsposten</a:t>
            </a:r>
          </a:p>
          <a:p>
            <a:pPr lvl="1"/>
            <a:endParaRPr lang="de-DE" sz="1400" dirty="0"/>
          </a:p>
          <a:p>
            <a:pPr lvl="1"/>
            <a:r>
              <a:rPr lang="de-DE" sz="1400" dirty="0" smtClean="0"/>
              <a:t>Löschwassertank </a:t>
            </a:r>
            <a:r>
              <a:rPr lang="de-DE" sz="1400" dirty="0"/>
              <a:t>niemals vollständig </a:t>
            </a:r>
            <a:r>
              <a:rPr lang="de-DE" sz="1400" dirty="0" smtClean="0"/>
              <a:t>entleeren</a:t>
            </a:r>
          </a:p>
          <a:p>
            <a:pPr lvl="1"/>
            <a:endParaRPr lang="de-DE" sz="1400" dirty="0"/>
          </a:p>
          <a:p>
            <a:pPr lvl="1"/>
            <a:r>
              <a:rPr lang="de-DE" sz="1400" dirty="0"/>
              <a:t>Fahrzeuge immer in „Fluchtrichtung“ </a:t>
            </a:r>
            <a:r>
              <a:rPr lang="de-DE" sz="1400" dirty="0" smtClean="0"/>
              <a:t>abstellen</a:t>
            </a:r>
          </a:p>
          <a:p>
            <a:pPr lvl="1"/>
            <a:endParaRPr lang="de-DE" sz="1400" dirty="0"/>
          </a:p>
          <a:p>
            <a:pPr lvl="1"/>
            <a:r>
              <a:rPr lang="de-DE" sz="1400" dirty="0" smtClean="0"/>
              <a:t>Bei abgestelltem Fahrzeugen, </a:t>
            </a:r>
            <a:r>
              <a:rPr lang="de-DE" sz="1400" dirty="0"/>
              <a:t>S</a:t>
            </a:r>
            <a:r>
              <a:rPr lang="de-DE" sz="1400" dirty="0" smtClean="0"/>
              <a:t>tandplatz feucht halten</a:t>
            </a:r>
          </a:p>
          <a:p>
            <a:pPr lvl="1"/>
            <a:endParaRPr lang="de-DE" sz="1400" dirty="0"/>
          </a:p>
          <a:p>
            <a:pPr lvl="1"/>
            <a:r>
              <a:rPr lang="de-DE" sz="1400" dirty="0"/>
              <a:t>Formstabilen Schnellangriffsschlauch nicht bei Wald- und Flächenbränden nutzen</a:t>
            </a:r>
          </a:p>
          <a:p>
            <a:pPr marL="0" indent="0">
              <a:buNone/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E448EFE-27F1-4AD0-B71B-631361988682}" type="slidenum">
              <a:rPr lang="de-DE" smtClean="0"/>
              <a:pPr/>
              <a:t>27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dirty="0" smtClean="0"/>
              <a:t>| </a:t>
            </a:r>
            <a:r>
              <a:rPr lang="de-DE" dirty="0"/>
              <a:t>09.06.2023 </a:t>
            </a:r>
            <a:r>
              <a:rPr lang="de-DE" dirty="0" smtClean="0"/>
              <a:t>| </a:t>
            </a:r>
            <a:r>
              <a:rPr lang="de-DE" dirty="0" err="1" smtClean="0"/>
              <a:t>Ch</a:t>
            </a:r>
            <a:r>
              <a:rPr lang="de-DE" dirty="0" smtClean="0"/>
              <a:t>. Mier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9580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3. Sicherheit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38150" y="1700784"/>
            <a:ext cx="8267700" cy="4528566"/>
          </a:xfrm>
        </p:spPr>
        <p:txBody>
          <a:bodyPr/>
          <a:lstStyle/>
          <a:p>
            <a:pPr marL="0" indent="0">
              <a:buNone/>
            </a:pPr>
            <a:r>
              <a:rPr lang="de-DE" b="1" dirty="0" smtClean="0"/>
              <a:t>LACES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dirty="0" smtClean="0">
                <a:solidFill>
                  <a:srgbClr val="69BE28"/>
                </a:solidFill>
              </a:rPr>
              <a:t>L</a:t>
            </a:r>
            <a:r>
              <a:rPr lang="de-DE" dirty="0" smtClean="0"/>
              <a:t> – Lookout		- stellen eines Sicherheitspostens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dirty="0" smtClean="0">
                <a:solidFill>
                  <a:srgbClr val="69BE28"/>
                </a:solidFill>
              </a:rPr>
              <a:t>A</a:t>
            </a:r>
            <a:r>
              <a:rPr lang="de-DE" dirty="0" smtClean="0"/>
              <a:t> – Anchor		- Ankerpunkt setzen und verteidigen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dirty="0" smtClean="0">
                <a:solidFill>
                  <a:srgbClr val="69BE28"/>
                </a:solidFill>
              </a:rPr>
              <a:t>C</a:t>
            </a:r>
            <a:r>
              <a:rPr lang="de-DE" dirty="0" smtClean="0"/>
              <a:t> – Communication		- Kommunikationskanäle sicherstellen und offen halten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dirty="0" smtClean="0">
                <a:solidFill>
                  <a:srgbClr val="69BE28"/>
                </a:solidFill>
              </a:rPr>
              <a:t>E</a:t>
            </a:r>
            <a:r>
              <a:rPr lang="de-DE" dirty="0" smtClean="0"/>
              <a:t> – Escape Route		- Fluchtwege benennen und sichern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dirty="0" smtClean="0">
                <a:solidFill>
                  <a:srgbClr val="69BE28"/>
                </a:solidFill>
              </a:rPr>
              <a:t>S</a:t>
            </a:r>
            <a:r>
              <a:rPr lang="de-DE" dirty="0" smtClean="0"/>
              <a:t> – Safety Zone		- Safety Zone benennen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E448EFE-27F1-4AD0-B71B-631361988682}" type="slidenum">
              <a:rPr lang="de-DE" smtClean="0"/>
              <a:pPr/>
              <a:t>28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dirty="0" smtClean="0"/>
              <a:t>| </a:t>
            </a:r>
            <a:r>
              <a:rPr lang="de-DE" dirty="0"/>
              <a:t>09.06.2023 </a:t>
            </a:r>
            <a:r>
              <a:rPr lang="de-DE" dirty="0" smtClean="0"/>
              <a:t>| </a:t>
            </a:r>
            <a:r>
              <a:rPr lang="de-DE" dirty="0" err="1" smtClean="0"/>
              <a:t>Ch</a:t>
            </a:r>
            <a:r>
              <a:rPr lang="de-DE" dirty="0" smtClean="0"/>
              <a:t>. Mier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68609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3. Sicherheit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38150" y="1700784"/>
            <a:ext cx="8267700" cy="4528566"/>
          </a:xfrm>
        </p:spPr>
        <p:txBody>
          <a:bodyPr/>
          <a:lstStyle/>
          <a:p>
            <a:pPr marL="0" indent="0">
              <a:buNone/>
            </a:pPr>
            <a:r>
              <a:rPr lang="de-DE" sz="2000" b="1" dirty="0" smtClean="0">
                <a:solidFill>
                  <a:srgbClr val="FF0000"/>
                </a:solidFill>
              </a:rPr>
              <a:t>L</a:t>
            </a:r>
            <a:r>
              <a:rPr lang="de-DE" b="1" dirty="0" smtClean="0"/>
              <a:t>ACES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dirty="0" smtClean="0">
                <a:solidFill>
                  <a:srgbClr val="69BE28"/>
                </a:solidFill>
              </a:rPr>
              <a:t>L</a:t>
            </a:r>
            <a:r>
              <a:rPr lang="de-DE" dirty="0" smtClean="0"/>
              <a:t> – Lookout		- stellen eines Sicherheitspostens</a:t>
            </a:r>
          </a:p>
          <a:p>
            <a:pPr marL="0" indent="0">
              <a:buNone/>
            </a:pPr>
            <a:endParaRPr lang="de-DE" dirty="0"/>
          </a:p>
          <a:p>
            <a:pPr>
              <a:buFontTx/>
              <a:buChar char="-"/>
            </a:pPr>
            <a:r>
              <a:rPr lang="de-DE" dirty="0" smtClean="0"/>
              <a:t>Unabhängiger Beobachtungsposten der an jedem Einsatzabschnitt steht</a:t>
            </a:r>
          </a:p>
          <a:p>
            <a:pPr>
              <a:buFontTx/>
              <a:buChar char="-"/>
            </a:pPr>
            <a:r>
              <a:rPr lang="de-DE" dirty="0" smtClean="0"/>
              <a:t>Warnt bei Lageänderung die Einsatzkräfte (drehender Wind, aufflammen Brandinseln)</a:t>
            </a:r>
          </a:p>
          <a:p>
            <a:pPr>
              <a:buFontTx/>
              <a:buChar char="-"/>
            </a:pPr>
            <a:r>
              <a:rPr lang="de-DE" dirty="0" smtClean="0"/>
              <a:t>Benutzt ein eindeutiges, vorher abgesprochenes Warnsignal</a:t>
            </a:r>
          </a:p>
          <a:p>
            <a:pPr>
              <a:buFontTx/>
              <a:buChar char="-"/>
            </a:pPr>
            <a:r>
              <a:rPr lang="de-DE" dirty="0" smtClean="0"/>
              <a:t>Ist mit Funk auszustatten</a:t>
            </a:r>
          </a:p>
          <a:p>
            <a:pPr>
              <a:buFontTx/>
              <a:buChar char="-"/>
            </a:pPr>
            <a:r>
              <a:rPr lang="de-DE" dirty="0" smtClean="0"/>
              <a:t>Wird mit keinen anderen Aufgaben betraut</a:t>
            </a:r>
          </a:p>
          <a:p>
            <a:pPr>
              <a:buFontTx/>
              <a:buChar char="-"/>
            </a:pPr>
            <a:endParaRPr lang="de-DE" dirty="0" smtClean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E448EFE-27F1-4AD0-B71B-631361988682}" type="slidenum">
              <a:rPr lang="de-DE" smtClean="0"/>
              <a:pPr/>
              <a:t>29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dirty="0" smtClean="0"/>
              <a:t>| </a:t>
            </a:r>
            <a:r>
              <a:rPr lang="de-DE" dirty="0"/>
              <a:t>09.06.2023 </a:t>
            </a:r>
            <a:r>
              <a:rPr lang="de-DE" dirty="0" smtClean="0"/>
              <a:t>| </a:t>
            </a:r>
            <a:r>
              <a:rPr lang="de-DE" dirty="0" err="1" smtClean="0"/>
              <a:t>Ch</a:t>
            </a:r>
            <a:r>
              <a:rPr lang="de-DE" dirty="0" smtClean="0"/>
              <a:t>. Mier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80977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Gliederung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1. Arten von Vegetationsbränden</a:t>
            </a:r>
          </a:p>
          <a:p>
            <a:r>
              <a:rPr lang="de-DE" dirty="0" smtClean="0"/>
              <a:t>2. Einsatzgrundsätze</a:t>
            </a:r>
          </a:p>
          <a:p>
            <a:r>
              <a:rPr lang="de-DE" dirty="0" smtClean="0"/>
              <a:t>3. Sicherheit</a:t>
            </a:r>
          </a:p>
          <a:p>
            <a:r>
              <a:rPr lang="de-DE" dirty="0" smtClean="0"/>
              <a:t>4. Löschmannschaften</a:t>
            </a:r>
          </a:p>
          <a:p>
            <a:r>
              <a:rPr lang="de-DE" dirty="0"/>
              <a:t>5</a:t>
            </a:r>
            <a:r>
              <a:rPr lang="de-DE" dirty="0" smtClean="0"/>
              <a:t>. Einsatztaktik</a:t>
            </a:r>
          </a:p>
          <a:p>
            <a:r>
              <a:rPr lang="de-DE" dirty="0" smtClean="0"/>
              <a:t>6. Wasserversorgung</a:t>
            </a:r>
          </a:p>
          <a:p>
            <a:pPr marL="0" indent="0">
              <a:buNone/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E448EFE-27F1-4AD0-B71B-631361988682}" type="slidenum">
              <a:rPr lang="de-DE" smtClean="0"/>
              <a:pPr/>
              <a:t>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dirty="0" smtClean="0"/>
              <a:t>| </a:t>
            </a:r>
            <a:r>
              <a:rPr lang="de-DE" dirty="0"/>
              <a:t>09.06.2023 </a:t>
            </a:r>
            <a:r>
              <a:rPr lang="de-DE" dirty="0" smtClean="0"/>
              <a:t>| </a:t>
            </a:r>
            <a:r>
              <a:rPr lang="de-DE" dirty="0" err="1" smtClean="0"/>
              <a:t>Ch</a:t>
            </a:r>
            <a:r>
              <a:rPr lang="de-DE" dirty="0" smtClean="0"/>
              <a:t>. Mier</a:t>
            </a:r>
            <a:endParaRPr lang="de-DE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53363">
            <a:off x="4300565" y="1351496"/>
            <a:ext cx="2346786" cy="1307034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86562">
            <a:off x="6883581" y="4987405"/>
            <a:ext cx="2064953" cy="1467351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0851" y="2331007"/>
            <a:ext cx="3280265" cy="2194340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2814" y="3981777"/>
            <a:ext cx="2438400" cy="15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8693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3. Sicherheit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38150" y="1700784"/>
            <a:ext cx="8267700" cy="4528566"/>
          </a:xfrm>
        </p:spPr>
        <p:txBody>
          <a:bodyPr/>
          <a:lstStyle/>
          <a:p>
            <a:pPr marL="0" indent="0">
              <a:buNone/>
            </a:pPr>
            <a:r>
              <a:rPr lang="de-DE" b="1" dirty="0" smtClean="0"/>
              <a:t>L</a:t>
            </a:r>
            <a:r>
              <a:rPr lang="de-DE" sz="2000" b="1" dirty="0" smtClean="0">
                <a:solidFill>
                  <a:srgbClr val="FF0000"/>
                </a:solidFill>
              </a:rPr>
              <a:t>A</a:t>
            </a:r>
            <a:r>
              <a:rPr lang="de-DE" b="1" dirty="0" smtClean="0"/>
              <a:t>CES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dirty="0" smtClean="0">
                <a:solidFill>
                  <a:srgbClr val="69BE28"/>
                </a:solidFill>
              </a:rPr>
              <a:t>A</a:t>
            </a:r>
            <a:r>
              <a:rPr lang="de-DE" dirty="0" smtClean="0"/>
              <a:t> – Anchor		- Ankerpunkt setzen und verteidigen</a:t>
            </a:r>
          </a:p>
          <a:p>
            <a:pPr marL="0" indent="0">
              <a:buNone/>
            </a:pPr>
            <a:endParaRPr lang="de-DE" dirty="0" smtClean="0"/>
          </a:p>
          <a:p>
            <a:pPr>
              <a:buFontTx/>
              <a:buChar char="-"/>
            </a:pPr>
            <a:r>
              <a:rPr lang="de-DE" dirty="0" smtClean="0"/>
              <a:t>Der Ankerpunkt ist der Ort, von dem aus die Brandbekämpfung begonnen wird</a:t>
            </a:r>
          </a:p>
          <a:p>
            <a:pPr>
              <a:buFontTx/>
              <a:buChar char="-"/>
            </a:pPr>
            <a:r>
              <a:rPr lang="de-DE" dirty="0" smtClean="0"/>
              <a:t>Der Ankerpunkt liegt in einem sicheren Bereich</a:t>
            </a:r>
          </a:p>
          <a:p>
            <a:pPr>
              <a:buFontTx/>
              <a:buChar char="-"/>
            </a:pPr>
            <a:r>
              <a:rPr lang="de-DE" dirty="0" smtClean="0"/>
              <a:t>Muss so beschaffen sein, dass er nicht vom Feuer umlaufen werden kann</a:t>
            </a:r>
          </a:p>
          <a:p>
            <a:pPr>
              <a:buFontTx/>
              <a:buChar char="-"/>
            </a:pPr>
            <a:r>
              <a:rPr lang="de-DE" dirty="0" smtClean="0"/>
              <a:t>Besteht bestenfalls aus BB-CBC-Verteiler mit angeschlossenem C-Strahlrohr oder zumindest einem Wasserführenden Fahrzeug</a:t>
            </a:r>
          </a:p>
          <a:p>
            <a:pPr>
              <a:buFontTx/>
              <a:buChar char="-"/>
            </a:pPr>
            <a:r>
              <a:rPr lang="de-DE" dirty="0" smtClean="0"/>
              <a:t>Muss ständig besetzt und mit Wasser versorgt sein</a:t>
            </a:r>
          </a:p>
          <a:p>
            <a:pPr>
              <a:buFontTx/>
              <a:buChar char="-"/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E448EFE-27F1-4AD0-B71B-631361988682}" type="slidenum">
              <a:rPr lang="de-DE" smtClean="0"/>
              <a:pPr/>
              <a:t>30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dirty="0" smtClean="0"/>
              <a:t>| </a:t>
            </a:r>
            <a:r>
              <a:rPr lang="de-DE" dirty="0"/>
              <a:t>09.06.2023 </a:t>
            </a:r>
            <a:r>
              <a:rPr lang="de-DE" dirty="0" smtClean="0"/>
              <a:t>| </a:t>
            </a:r>
            <a:r>
              <a:rPr lang="de-DE" dirty="0" err="1" smtClean="0"/>
              <a:t>Ch</a:t>
            </a:r>
            <a:r>
              <a:rPr lang="de-DE" dirty="0" smtClean="0"/>
              <a:t>. Mier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64481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3. Sicherheit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38150" y="1700784"/>
            <a:ext cx="8267700" cy="4528566"/>
          </a:xfrm>
        </p:spPr>
        <p:txBody>
          <a:bodyPr/>
          <a:lstStyle/>
          <a:p>
            <a:pPr marL="0" indent="0">
              <a:buNone/>
            </a:pPr>
            <a:r>
              <a:rPr lang="de-DE" b="1" dirty="0" smtClean="0"/>
              <a:t>LA</a:t>
            </a:r>
            <a:r>
              <a:rPr lang="de-DE" sz="2000" b="1" dirty="0" smtClean="0">
                <a:solidFill>
                  <a:srgbClr val="FF0000"/>
                </a:solidFill>
              </a:rPr>
              <a:t>C</a:t>
            </a:r>
            <a:r>
              <a:rPr lang="de-DE" b="1" dirty="0" smtClean="0"/>
              <a:t>ES</a:t>
            </a:r>
          </a:p>
          <a:p>
            <a:pPr marL="0" indent="0">
              <a:buNone/>
            </a:pPr>
            <a:r>
              <a:rPr lang="de-DE" dirty="0" smtClean="0"/>
              <a:t>		</a:t>
            </a:r>
            <a:endParaRPr lang="de-DE" dirty="0"/>
          </a:p>
          <a:p>
            <a:pPr marL="0" indent="0">
              <a:buNone/>
            </a:pPr>
            <a:r>
              <a:rPr lang="de-DE" dirty="0" smtClean="0">
                <a:solidFill>
                  <a:srgbClr val="69BE28"/>
                </a:solidFill>
              </a:rPr>
              <a:t>C</a:t>
            </a:r>
            <a:r>
              <a:rPr lang="de-DE" dirty="0" smtClean="0"/>
              <a:t> – Communication		- Kommunikationskanäle sicherstellen und offen halten</a:t>
            </a:r>
          </a:p>
          <a:p>
            <a:pPr marL="0" indent="0">
              <a:buNone/>
            </a:pPr>
            <a:endParaRPr lang="de-DE" dirty="0"/>
          </a:p>
          <a:p>
            <a:pPr>
              <a:buFontTx/>
              <a:buChar char="-"/>
            </a:pPr>
            <a:r>
              <a:rPr lang="de-DE" dirty="0" smtClean="0"/>
              <a:t>Sicherstellen einer festen Kommunikationsverbindung zu: 1. allen Einheiten								  2. den Sicherheitsposten							  3. der Einsatzleitung</a:t>
            </a:r>
          </a:p>
          <a:p>
            <a:pPr marL="0" indent="0">
              <a:buNone/>
            </a:pPr>
            <a:endParaRPr lang="de-DE" dirty="0" smtClean="0"/>
          </a:p>
          <a:p>
            <a:pPr>
              <a:buFontTx/>
              <a:buChar char="-"/>
            </a:pPr>
            <a:r>
              <a:rPr lang="de-DE" dirty="0" smtClean="0"/>
              <a:t>Feste Kommunikationsverbindungen sind Funkkontakt (Funkreichweite) oder Rufweite</a:t>
            </a:r>
          </a:p>
          <a:p>
            <a:pPr>
              <a:buFontTx/>
              <a:buChar char="-"/>
            </a:pPr>
            <a:r>
              <a:rPr lang="de-DE" dirty="0" smtClean="0"/>
              <a:t>Besteht kein Kontakt und kann dieser nicht wieder hergestellt werden, wird die Brandbekämpfung abgebrochen</a:t>
            </a:r>
          </a:p>
          <a:p>
            <a:pPr>
              <a:buFontTx/>
              <a:buChar char="-"/>
            </a:pPr>
            <a:endParaRPr lang="de-DE" dirty="0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E448EFE-27F1-4AD0-B71B-631361988682}" type="slidenum">
              <a:rPr lang="de-DE" smtClean="0"/>
              <a:pPr/>
              <a:t>31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dirty="0" smtClean="0"/>
              <a:t>| </a:t>
            </a:r>
            <a:r>
              <a:rPr lang="de-DE" dirty="0"/>
              <a:t>09.06.2023 </a:t>
            </a:r>
            <a:r>
              <a:rPr lang="de-DE" dirty="0" smtClean="0"/>
              <a:t>| </a:t>
            </a:r>
            <a:r>
              <a:rPr lang="de-DE" dirty="0" err="1" smtClean="0"/>
              <a:t>Ch</a:t>
            </a:r>
            <a:r>
              <a:rPr lang="de-DE" dirty="0" smtClean="0"/>
              <a:t>. Mier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33823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3. Sicherheit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38150" y="1700784"/>
            <a:ext cx="8267700" cy="4528566"/>
          </a:xfrm>
        </p:spPr>
        <p:txBody>
          <a:bodyPr/>
          <a:lstStyle/>
          <a:p>
            <a:pPr marL="0" indent="0">
              <a:buNone/>
            </a:pPr>
            <a:r>
              <a:rPr lang="de-DE" b="1" dirty="0" smtClean="0"/>
              <a:t>LAC</a:t>
            </a:r>
            <a:r>
              <a:rPr lang="de-DE" sz="2000" b="1" dirty="0" smtClean="0">
                <a:solidFill>
                  <a:srgbClr val="FF0000"/>
                </a:solidFill>
              </a:rPr>
              <a:t>E</a:t>
            </a:r>
            <a:r>
              <a:rPr lang="de-DE" b="1" dirty="0" smtClean="0"/>
              <a:t>S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dirty="0" smtClean="0">
                <a:solidFill>
                  <a:srgbClr val="69BE28"/>
                </a:solidFill>
              </a:rPr>
              <a:t>E</a:t>
            </a:r>
            <a:r>
              <a:rPr lang="de-DE" dirty="0" smtClean="0"/>
              <a:t> – Escape Route		- Fluchtwege benennen und sichern</a:t>
            </a:r>
          </a:p>
          <a:p>
            <a:pPr marL="0" indent="0">
              <a:buNone/>
            </a:pPr>
            <a:endParaRPr lang="de-DE" dirty="0"/>
          </a:p>
          <a:p>
            <a:pPr>
              <a:buFontTx/>
              <a:buChar char="-"/>
            </a:pPr>
            <a:r>
              <a:rPr lang="de-DE" dirty="0" smtClean="0"/>
              <a:t>Fluchtweg in jedem Einsatzabschnitt eindeutig festlegen</a:t>
            </a:r>
          </a:p>
          <a:p>
            <a:pPr>
              <a:buFontTx/>
              <a:buChar char="-"/>
            </a:pPr>
            <a:r>
              <a:rPr lang="de-DE" dirty="0" smtClean="0"/>
              <a:t>Fluchtweg jeder Einsatzkraft bekannt machen</a:t>
            </a:r>
          </a:p>
          <a:p>
            <a:pPr>
              <a:buFontTx/>
              <a:buChar char="-"/>
            </a:pPr>
            <a:r>
              <a:rPr lang="de-DE" dirty="0" smtClean="0"/>
              <a:t>Fluchtweg sichern (freimachen von Hindernissen und Brandlasten)</a:t>
            </a:r>
          </a:p>
          <a:p>
            <a:pPr>
              <a:buFontTx/>
              <a:buChar char="-"/>
            </a:pPr>
            <a:r>
              <a:rPr lang="de-DE" dirty="0" smtClean="0"/>
              <a:t>Fluchtweg soll zur Safety </a:t>
            </a:r>
            <a:r>
              <a:rPr lang="de-DE" dirty="0"/>
              <a:t>Z</a:t>
            </a:r>
            <a:r>
              <a:rPr lang="de-DE" dirty="0" smtClean="0"/>
              <a:t>one führen</a:t>
            </a:r>
          </a:p>
          <a:p>
            <a:pPr>
              <a:buFontTx/>
              <a:buChar char="-"/>
            </a:pPr>
            <a:endParaRPr lang="de-DE" dirty="0" smtClean="0"/>
          </a:p>
          <a:p>
            <a:pPr marL="0" indent="0">
              <a:buNone/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E448EFE-27F1-4AD0-B71B-631361988682}" type="slidenum">
              <a:rPr lang="de-DE" smtClean="0"/>
              <a:pPr/>
              <a:t>32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dirty="0" smtClean="0"/>
              <a:t>| </a:t>
            </a:r>
            <a:r>
              <a:rPr lang="de-DE" dirty="0"/>
              <a:t>09.06.2023 </a:t>
            </a:r>
            <a:r>
              <a:rPr lang="de-DE" dirty="0" smtClean="0"/>
              <a:t>| </a:t>
            </a:r>
            <a:r>
              <a:rPr lang="de-DE" dirty="0" err="1" smtClean="0"/>
              <a:t>Ch</a:t>
            </a:r>
            <a:r>
              <a:rPr lang="de-DE" dirty="0" smtClean="0"/>
              <a:t>. Mier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13410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3. Sicherheit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38150" y="1700784"/>
            <a:ext cx="8267700" cy="4528566"/>
          </a:xfrm>
        </p:spPr>
        <p:txBody>
          <a:bodyPr/>
          <a:lstStyle/>
          <a:p>
            <a:pPr marL="0" indent="0">
              <a:buNone/>
            </a:pPr>
            <a:r>
              <a:rPr lang="de-DE" b="1" dirty="0" smtClean="0"/>
              <a:t>LACE</a:t>
            </a:r>
            <a:r>
              <a:rPr lang="de-DE" sz="2000" b="1" dirty="0" smtClean="0">
                <a:solidFill>
                  <a:srgbClr val="FF0000"/>
                </a:solidFill>
              </a:rPr>
              <a:t>S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dirty="0" smtClean="0">
                <a:solidFill>
                  <a:srgbClr val="69BE28"/>
                </a:solidFill>
              </a:rPr>
              <a:t>S</a:t>
            </a:r>
            <a:r>
              <a:rPr lang="de-DE" dirty="0" smtClean="0"/>
              <a:t> – Safety Zone		- Safety Zone benennen</a:t>
            </a:r>
          </a:p>
          <a:p>
            <a:pPr marL="0" indent="0">
              <a:buNone/>
            </a:pPr>
            <a:endParaRPr lang="de-DE" dirty="0"/>
          </a:p>
          <a:p>
            <a:pPr>
              <a:buFontTx/>
              <a:buChar char="-"/>
            </a:pPr>
            <a:r>
              <a:rPr lang="de-DE" dirty="0" smtClean="0"/>
              <a:t>Safety Zone bedeutet Sicherheitszone</a:t>
            </a:r>
          </a:p>
          <a:p>
            <a:pPr>
              <a:buFontTx/>
              <a:buChar char="-"/>
            </a:pPr>
            <a:r>
              <a:rPr lang="de-DE" dirty="0" smtClean="0"/>
              <a:t>Ist ein Bereich in dem Einsatzkräfte auch ohne Sicherheitsmaßnahmen oder Sicherheitsausrüstung sicher vor Feuer und Rauch sind</a:t>
            </a:r>
            <a:endParaRPr lang="de-DE" dirty="0"/>
          </a:p>
          <a:p>
            <a:pPr>
              <a:buFontTx/>
              <a:buChar char="-"/>
            </a:pPr>
            <a:r>
              <a:rPr lang="de-DE" dirty="0" smtClean="0"/>
              <a:t>Ist kein solcher Ort vorhanden, muss er geschaffen werden.</a:t>
            </a:r>
          </a:p>
          <a:p>
            <a:pPr>
              <a:buFontTx/>
              <a:buChar char="-"/>
            </a:pPr>
            <a:r>
              <a:rPr lang="de-DE" dirty="0" smtClean="0"/>
              <a:t>Die Safety </a:t>
            </a:r>
            <a:r>
              <a:rPr lang="de-DE" dirty="0"/>
              <a:t>Z</a:t>
            </a:r>
            <a:r>
              <a:rPr lang="de-DE" dirty="0" smtClean="0"/>
              <a:t>one muss fußläufig erreichbar sein</a:t>
            </a:r>
          </a:p>
          <a:p>
            <a:pPr>
              <a:buFontTx/>
              <a:buChar char="-"/>
            </a:pPr>
            <a:r>
              <a:rPr lang="de-DE" dirty="0" smtClean="0"/>
              <a:t>Geeignete Orte für Safety Zone:	- Breite Straßen</a:t>
            </a:r>
            <a:r>
              <a:rPr lang="de-DE" dirty="0"/>
              <a:t>	</a:t>
            </a:r>
            <a:r>
              <a:rPr lang="de-DE" dirty="0" smtClean="0"/>
              <a:t>							- Parkplätze								- unbewachsenes Gebiet							- Seen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E448EFE-27F1-4AD0-B71B-631361988682}" type="slidenum">
              <a:rPr lang="de-DE" smtClean="0"/>
              <a:pPr/>
              <a:t>33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dirty="0" smtClean="0"/>
              <a:t>| </a:t>
            </a:r>
            <a:r>
              <a:rPr lang="de-DE" dirty="0"/>
              <a:t>09.06.2023 </a:t>
            </a:r>
            <a:r>
              <a:rPr lang="de-DE" dirty="0" smtClean="0"/>
              <a:t>| </a:t>
            </a:r>
            <a:r>
              <a:rPr lang="de-DE" dirty="0" err="1" smtClean="0"/>
              <a:t>Ch</a:t>
            </a:r>
            <a:r>
              <a:rPr lang="de-DE" dirty="0" smtClean="0"/>
              <a:t>. Mier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32209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3. Sicherheit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38150" y="1700784"/>
            <a:ext cx="8267700" cy="4752594"/>
          </a:xfrm>
        </p:spPr>
        <p:txBody>
          <a:bodyPr/>
          <a:lstStyle/>
          <a:p>
            <a:pPr marL="0" indent="0">
              <a:buNone/>
            </a:pPr>
            <a:r>
              <a:rPr lang="de-DE" dirty="0" smtClean="0"/>
              <a:t>3.6 Notsituation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b="1" u="sng" dirty="0" smtClean="0"/>
              <a:t>Ablauf bei feststellen einer Notsituation:</a:t>
            </a:r>
          </a:p>
          <a:p>
            <a:pPr marL="0" indent="0">
              <a:buNone/>
            </a:pPr>
            <a:r>
              <a:rPr lang="de-DE" dirty="0" smtClean="0"/>
              <a:t>1. Ruhe bewahren oder wiedererlangen</a:t>
            </a:r>
          </a:p>
          <a:p>
            <a:pPr marL="0" indent="0">
              <a:spcBef>
                <a:spcPts val="400"/>
              </a:spcBef>
              <a:buNone/>
            </a:pPr>
            <a:endParaRPr lang="de-DE" dirty="0" smtClean="0"/>
          </a:p>
          <a:p>
            <a:pPr marL="0" indent="0">
              <a:spcBef>
                <a:spcPts val="400"/>
              </a:spcBef>
              <a:buNone/>
            </a:pPr>
            <a:r>
              <a:rPr lang="de-DE" dirty="0" smtClean="0"/>
              <a:t>2. In Reihenfolge…		1. Alle betroffen Einsatzkräfte -&gt; </a:t>
            </a:r>
          </a:p>
          <a:p>
            <a:pPr marL="0" indent="0">
              <a:spcBef>
                <a:spcPts val="400"/>
              </a:spcBef>
              <a:buNone/>
            </a:pPr>
            <a:r>
              <a:rPr lang="de-DE" dirty="0"/>
              <a:t>	</a:t>
            </a:r>
            <a:r>
              <a:rPr lang="de-DE" dirty="0" smtClean="0"/>
              <a:t>		2. nächst höherer Einheitsführer -&gt; </a:t>
            </a:r>
          </a:p>
          <a:p>
            <a:pPr marL="0" indent="0">
              <a:spcBef>
                <a:spcPts val="400"/>
              </a:spcBef>
              <a:buNone/>
            </a:pPr>
            <a:r>
              <a:rPr lang="de-DE" dirty="0"/>
              <a:t>	</a:t>
            </a:r>
            <a:r>
              <a:rPr lang="de-DE" dirty="0" smtClean="0"/>
              <a:t>		3. Einsatzleitung -&gt;</a:t>
            </a:r>
          </a:p>
          <a:p>
            <a:pPr marL="0" indent="0">
              <a:spcBef>
                <a:spcPts val="400"/>
              </a:spcBef>
              <a:buNone/>
            </a:pPr>
            <a:r>
              <a:rPr lang="de-DE" dirty="0"/>
              <a:t>	</a:t>
            </a:r>
            <a:r>
              <a:rPr lang="de-DE" dirty="0" smtClean="0"/>
              <a:t>		4. benachbarte Einheit 		…Informieren!</a:t>
            </a:r>
          </a:p>
          <a:p>
            <a:pPr marL="0" indent="0">
              <a:spcBef>
                <a:spcPts val="400"/>
              </a:spcBef>
              <a:buNone/>
            </a:pPr>
            <a:endParaRPr lang="de-DE" dirty="0" smtClean="0"/>
          </a:p>
          <a:p>
            <a:pPr marL="0" indent="0">
              <a:spcBef>
                <a:spcPts val="400"/>
              </a:spcBef>
              <a:buNone/>
            </a:pPr>
            <a:r>
              <a:rPr lang="de-DE" dirty="0" smtClean="0"/>
              <a:t>3. Abwehrende Handlung prüfen</a:t>
            </a:r>
          </a:p>
          <a:p>
            <a:pPr marL="0" indent="0">
              <a:buNone/>
            </a:pPr>
            <a:r>
              <a:rPr lang="de-DE" dirty="0" smtClean="0"/>
              <a:t>4. Safety Zone über Escape Route aufsuchen</a:t>
            </a:r>
          </a:p>
          <a:p>
            <a:pPr marL="0" indent="0">
              <a:buNone/>
            </a:pPr>
            <a:r>
              <a:rPr lang="de-DE" dirty="0" smtClean="0"/>
              <a:t>5. Vor aber spätestens nach dem Rückzug Vollständigkeit der Einheit prüfen</a:t>
            </a:r>
          </a:p>
          <a:p>
            <a:pPr marL="0" indent="0">
              <a:buNone/>
            </a:pPr>
            <a:r>
              <a:rPr lang="de-DE" dirty="0" smtClean="0"/>
              <a:t>6. Lagemeldung an Einsatzleitung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E448EFE-27F1-4AD0-B71B-631361988682}" type="slidenum">
              <a:rPr lang="de-DE" smtClean="0"/>
              <a:pPr/>
              <a:t>34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dirty="0" smtClean="0"/>
              <a:t>| </a:t>
            </a:r>
            <a:r>
              <a:rPr lang="de-DE" dirty="0"/>
              <a:t>09.06.2023 </a:t>
            </a:r>
            <a:r>
              <a:rPr lang="de-DE" dirty="0" smtClean="0"/>
              <a:t>| </a:t>
            </a:r>
            <a:r>
              <a:rPr lang="de-DE" dirty="0" err="1" smtClean="0"/>
              <a:t>Ch</a:t>
            </a:r>
            <a:r>
              <a:rPr lang="de-DE" dirty="0" smtClean="0"/>
              <a:t>. Mier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72623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3. Sicherheit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38150" y="1700784"/>
            <a:ext cx="8267700" cy="432054"/>
          </a:xfrm>
        </p:spPr>
        <p:txBody>
          <a:bodyPr/>
          <a:lstStyle/>
          <a:p>
            <a:pPr marL="0" indent="0">
              <a:buNone/>
            </a:pPr>
            <a:r>
              <a:rPr lang="de-DE" dirty="0" smtClean="0"/>
              <a:t>3.7 Brandbekämpfung in munitionsbelastetem Gebiet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 smtClean="0"/>
          </a:p>
          <a:p>
            <a:pPr marL="0" indent="0">
              <a:buNone/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E448EFE-27F1-4AD0-B71B-631361988682}" type="slidenum">
              <a:rPr lang="de-DE" smtClean="0"/>
              <a:pPr/>
              <a:t>35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dirty="0" smtClean="0"/>
              <a:t>| </a:t>
            </a:r>
            <a:r>
              <a:rPr lang="de-DE" dirty="0"/>
              <a:t>09.06.2023 </a:t>
            </a:r>
            <a:r>
              <a:rPr lang="de-DE" dirty="0" smtClean="0"/>
              <a:t>| </a:t>
            </a:r>
            <a:r>
              <a:rPr lang="de-DE" dirty="0" err="1" smtClean="0"/>
              <a:t>Ch</a:t>
            </a:r>
            <a:r>
              <a:rPr lang="de-DE" dirty="0" smtClean="0"/>
              <a:t>. Mier</a:t>
            </a:r>
            <a:endParaRPr lang="de-DE" dirty="0"/>
          </a:p>
        </p:txBody>
      </p:sp>
      <p:sp>
        <p:nvSpPr>
          <p:cNvPr id="6" name="Inhaltsplatzhalter 2"/>
          <p:cNvSpPr txBox="1">
            <a:spLocks/>
          </p:cNvSpPr>
          <p:nvPr/>
        </p:nvSpPr>
        <p:spPr bwMode="auto">
          <a:xfrm rot="1160872">
            <a:off x="1320208" y="3637537"/>
            <a:ext cx="6884098" cy="864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55600" indent="-355600" algn="l" rtl="0" fontAlgn="base">
              <a:spcBef>
                <a:spcPct val="50000"/>
              </a:spcBef>
              <a:spcAft>
                <a:spcPct val="0"/>
              </a:spcAft>
              <a:buClr>
                <a:schemeClr val="accent1"/>
              </a:buClr>
              <a:buSzPct val="11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1700" indent="-366713" algn="l" rtl="0" fontAlgn="base">
              <a:spcBef>
                <a:spcPct val="50000"/>
              </a:spcBef>
              <a:spcAft>
                <a:spcPct val="0"/>
              </a:spcAft>
              <a:buClr>
                <a:schemeClr val="accent1"/>
              </a:buClr>
              <a:buSzPct val="11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  <a:ea typeface="+mn-ea"/>
              </a:defRPr>
            </a:lvl2pPr>
            <a:lvl3pPr marL="1435100" indent="-354013" algn="l" rtl="0" fontAlgn="base">
              <a:spcBef>
                <a:spcPct val="50000"/>
              </a:spcBef>
              <a:spcAft>
                <a:spcPct val="0"/>
              </a:spcAft>
              <a:buClr>
                <a:schemeClr val="accent1"/>
              </a:buClr>
              <a:buSzPct val="11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  <a:ea typeface="+mn-ea"/>
              </a:defRPr>
            </a:lvl3pPr>
            <a:lvl4pPr marL="1970088" indent="-355600" algn="l" rtl="0" fontAlgn="base">
              <a:spcBef>
                <a:spcPct val="50000"/>
              </a:spcBef>
              <a:spcAft>
                <a:spcPct val="0"/>
              </a:spcAft>
              <a:buClr>
                <a:schemeClr val="accent1"/>
              </a:buClr>
              <a:buSzPct val="11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  <a:ea typeface="+mn-ea"/>
              </a:defRPr>
            </a:lvl4pPr>
            <a:lvl5pPr marL="2517775" indent="-368300" algn="l" rtl="0" fontAlgn="base">
              <a:spcBef>
                <a:spcPct val="50000"/>
              </a:spcBef>
              <a:spcAft>
                <a:spcPct val="0"/>
              </a:spcAft>
              <a:buClr>
                <a:schemeClr val="accent1"/>
              </a:buClr>
              <a:buSzPct val="11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  <a:ea typeface="+mn-ea"/>
              </a:defRPr>
            </a:lvl5pPr>
            <a:lvl6pPr marL="2974975" indent="-368300" algn="l" rtl="0" fontAlgn="base">
              <a:spcBef>
                <a:spcPct val="50000"/>
              </a:spcBef>
              <a:spcAft>
                <a:spcPct val="0"/>
              </a:spcAft>
              <a:buClr>
                <a:schemeClr val="accent1"/>
              </a:buClr>
              <a:buSzPct val="11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  <a:ea typeface="+mn-ea"/>
              </a:defRPr>
            </a:lvl6pPr>
            <a:lvl7pPr marL="3432175" indent="-368300" algn="l" rtl="0" fontAlgn="base">
              <a:spcBef>
                <a:spcPct val="50000"/>
              </a:spcBef>
              <a:spcAft>
                <a:spcPct val="0"/>
              </a:spcAft>
              <a:buClr>
                <a:schemeClr val="accent1"/>
              </a:buClr>
              <a:buSzPct val="11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  <a:ea typeface="+mn-ea"/>
              </a:defRPr>
            </a:lvl7pPr>
            <a:lvl8pPr marL="3889375" indent="-368300" algn="l" rtl="0" fontAlgn="base">
              <a:spcBef>
                <a:spcPct val="50000"/>
              </a:spcBef>
              <a:spcAft>
                <a:spcPct val="0"/>
              </a:spcAft>
              <a:buClr>
                <a:schemeClr val="accent1"/>
              </a:buClr>
              <a:buSzPct val="11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  <a:ea typeface="+mn-ea"/>
              </a:defRPr>
            </a:lvl8pPr>
            <a:lvl9pPr marL="4346575" indent="-368300" algn="l" rtl="0" fontAlgn="base">
              <a:spcBef>
                <a:spcPct val="50000"/>
              </a:spcBef>
              <a:spcAft>
                <a:spcPct val="0"/>
              </a:spcAft>
              <a:buClr>
                <a:schemeClr val="accent1"/>
              </a:buClr>
              <a:buSzPct val="11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eaLnBrk="1" hangingPunct="1">
              <a:buFont typeface="Wingdings" pitchFamily="2" charset="2"/>
              <a:buNone/>
            </a:pPr>
            <a:r>
              <a:rPr lang="de-DE" b="1" u="sng" kern="0" dirty="0" smtClean="0"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Grundsätzlich keine Brandbekämpfung in munitionsbelastetem Gebiet!</a:t>
            </a:r>
          </a:p>
          <a:p>
            <a:pPr marL="0" indent="0" eaLnBrk="1" hangingPunct="1">
              <a:buFont typeface="Wingdings" pitchFamily="2" charset="2"/>
              <a:buNone/>
            </a:pPr>
            <a:endParaRPr lang="de-DE" kern="0" dirty="0" smtClean="0"/>
          </a:p>
          <a:p>
            <a:pPr marL="0" indent="0" eaLnBrk="1" hangingPunct="1">
              <a:buFont typeface="Wingdings" pitchFamily="2" charset="2"/>
              <a:buNone/>
            </a:pPr>
            <a:endParaRPr lang="de-DE" kern="0" dirty="0" smtClean="0"/>
          </a:p>
          <a:p>
            <a:pPr marL="0" indent="0" eaLnBrk="1" hangingPunct="1">
              <a:buFont typeface="Wingdings" pitchFamily="2" charset="2"/>
              <a:buNone/>
            </a:pPr>
            <a:endParaRPr lang="de-DE" kern="0" dirty="0"/>
          </a:p>
        </p:txBody>
      </p:sp>
      <p:sp>
        <p:nvSpPr>
          <p:cNvPr id="7" name="Inhaltsplatzhalter 2"/>
          <p:cNvSpPr txBox="1">
            <a:spLocks/>
          </p:cNvSpPr>
          <p:nvPr/>
        </p:nvSpPr>
        <p:spPr bwMode="auto">
          <a:xfrm>
            <a:off x="611188" y="5142236"/>
            <a:ext cx="5430012" cy="864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55600" indent="-355600" algn="l" rtl="0" fontAlgn="base">
              <a:spcBef>
                <a:spcPct val="50000"/>
              </a:spcBef>
              <a:spcAft>
                <a:spcPct val="0"/>
              </a:spcAft>
              <a:buClr>
                <a:schemeClr val="accent1"/>
              </a:buClr>
              <a:buSzPct val="11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1700" indent="-366713" algn="l" rtl="0" fontAlgn="base">
              <a:spcBef>
                <a:spcPct val="50000"/>
              </a:spcBef>
              <a:spcAft>
                <a:spcPct val="0"/>
              </a:spcAft>
              <a:buClr>
                <a:schemeClr val="accent1"/>
              </a:buClr>
              <a:buSzPct val="11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  <a:ea typeface="+mn-ea"/>
              </a:defRPr>
            </a:lvl2pPr>
            <a:lvl3pPr marL="1435100" indent="-354013" algn="l" rtl="0" fontAlgn="base">
              <a:spcBef>
                <a:spcPct val="50000"/>
              </a:spcBef>
              <a:spcAft>
                <a:spcPct val="0"/>
              </a:spcAft>
              <a:buClr>
                <a:schemeClr val="accent1"/>
              </a:buClr>
              <a:buSzPct val="11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  <a:ea typeface="+mn-ea"/>
              </a:defRPr>
            </a:lvl3pPr>
            <a:lvl4pPr marL="1970088" indent="-355600" algn="l" rtl="0" fontAlgn="base">
              <a:spcBef>
                <a:spcPct val="50000"/>
              </a:spcBef>
              <a:spcAft>
                <a:spcPct val="0"/>
              </a:spcAft>
              <a:buClr>
                <a:schemeClr val="accent1"/>
              </a:buClr>
              <a:buSzPct val="11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  <a:ea typeface="+mn-ea"/>
              </a:defRPr>
            </a:lvl4pPr>
            <a:lvl5pPr marL="2517775" indent="-368300" algn="l" rtl="0" fontAlgn="base">
              <a:spcBef>
                <a:spcPct val="50000"/>
              </a:spcBef>
              <a:spcAft>
                <a:spcPct val="0"/>
              </a:spcAft>
              <a:buClr>
                <a:schemeClr val="accent1"/>
              </a:buClr>
              <a:buSzPct val="11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  <a:ea typeface="+mn-ea"/>
              </a:defRPr>
            </a:lvl5pPr>
            <a:lvl6pPr marL="2974975" indent="-368300" algn="l" rtl="0" fontAlgn="base">
              <a:spcBef>
                <a:spcPct val="50000"/>
              </a:spcBef>
              <a:spcAft>
                <a:spcPct val="0"/>
              </a:spcAft>
              <a:buClr>
                <a:schemeClr val="accent1"/>
              </a:buClr>
              <a:buSzPct val="11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  <a:ea typeface="+mn-ea"/>
              </a:defRPr>
            </a:lvl6pPr>
            <a:lvl7pPr marL="3432175" indent="-368300" algn="l" rtl="0" fontAlgn="base">
              <a:spcBef>
                <a:spcPct val="50000"/>
              </a:spcBef>
              <a:spcAft>
                <a:spcPct val="0"/>
              </a:spcAft>
              <a:buClr>
                <a:schemeClr val="accent1"/>
              </a:buClr>
              <a:buSzPct val="11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  <a:ea typeface="+mn-ea"/>
              </a:defRPr>
            </a:lvl7pPr>
            <a:lvl8pPr marL="3889375" indent="-368300" algn="l" rtl="0" fontAlgn="base">
              <a:spcBef>
                <a:spcPct val="50000"/>
              </a:spcBef>
              <a:spcAft>
                <a:spcPct val="0"/>
              </a:spcAft>
              <a:buClr>
                <a:schemeClr val="accent1"/>
              </a:buClr>
              <a:buSzPct val="11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  <a:ea typeface="+mn-ea"/>
              </a:defRPr>
            </a:lvl8pPr>
            <a:lvl9pPr marL="4346575" indent="-368300" algn="l" rtl="0" fontAlgn="base">
              <a:spcBef>
                <a:spcPct val="50000"/>
              </a:spcBef>
              <a:spcAft>
                <a:spcPct val="0"/>
              </a:spcAft>
              <a:buClr>
                <a:schemeClr val="accent1"/>
              </a:buClr>
              <a:buSzPct val="11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eaLnBrk="1" hangingPunct="1">
              <a:buFont typeface="Wingdings" pitchFamily="2" charset="2"/>
              <a:buNone/>
            </a:pPr>
            <a:r>
              <a:rPr lang="de-DE" kern="0" dirty="0" smtClean="0"/>
              <a:t>Sicherheitsabstand min. 1000m</a:t>
            </a:r>
            <a:r>
              <a:rPr lang="de-DE" kern="0" dirty="0"/>
              <a:t> </a:t>
            </a:r>
            <a:r>
              <a:rPr lang="de-DE" kern="0" dirty="0" smtClean="0"/>
              <a:t>o. Deckung!</a:t>
            </a:r>
          </a:p>
          <a:p>
            <a:pPr marL="0" indent="0" eaLnBrk="1" hangingPunct="1">
              <a:buFont typeface="Wingdings" pitchFamily="2" charset="2"/>
              <a:buNone/>
            </a:pPr>
            <a:r>
              <a:rPr lang="de-DE" kern="0" dirty="0" smtClean="0"/>
              <a:t>Sicherheitsabstand min. 500m m. Deckung!</a:t>
            </a:r>
          </a:p>
          <a:p>
            <a:pPr marL="0" indent="0" eaLnBrk="1" hangingPunct="1">
              <a:buFont typeface="Wingdings" pitchFamily="2" charset="2"/>
              <a:buNone/>
            </a:pPr>
            <a:endParaRPr lang="de-DE" kern="0" dirty="0" smtClean="0"/>
          </a:p>
          <a:p>
            <a:pPr marL="0" indent="0" eaLnBrk="1" hangingPunct="1">
              <a:buFont typeface="Wingdings" pitchFamily="2" charset="2"/>
              <a:buNone/>
            </a:pPr>
            <a:endParaRPr lang="de-DE" kern="0" dirty="0" smtClean="0"/>
          </a:p>
          <a:p>
            <a:pPr marL="0" indent="0" eaLnBrk="1" hangingPunct="1">
              <a:buFont typeface="Wingdings" pitchFamily="2" charset="2"/>
              <a:buNone/>
            </a:pPr>
            <a:r>
              <a:rPr lang="de-DE" kern="0" dirty="0" smtClean="0"/>
              <a:t> </a:t>
            </a:r>
            <a:endParaRPr lang="de-DE" kern="0" dirty="0"/>
          </a:p>
        </p:txBody>
      </p:sp>
    </p:spTree>
    <p:extLst>
      <p:ext uri="{BB962C8B-B14F-4D97-AF65-F5344CB8AC3E}">
        <p14:creationId xmlns:p14="http://schemas.microsoft.com/office/powerpoint/2010/main" val="629184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3. Sicherheit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38150" y="1700784"/>
            <a:ext cx="8267700" cy="432054"/>
          </a:xfrm>
        </p:spPr>
        <p:txBody>
          <a:bodyPr/>
          <a:lstStyle/>
          <a:p>
            <a:pPr marL="0" indent="0">
              <a:buNone/>
            </a:pPr>
            <a:r>
              <a:rPr lang="de-DE" dirty="0" smtClean="0"/>
              <a:t>3.7 Brandbekämpfung in munitionsbelastetem Gebiet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dirty="0" smtClean="0"/>
              <a:t>Sinnvolle Vorbereitende Maßnahmen:</a:t>
            </a:r>
          </a:p>
          <a:p>
            <a:pPr marL="0" indent="0">
              <a:buNone/>
            </a:pPr>
            <a:endParaRPr lang="de-DE" dirty="0" smtClean="0"/>
          </a:p>
          <a:p>
            <a:pPr>
              <a:buFontTx/>
              <a:buChar char="-"/>
            </a:pPr>
            <a:r>
              <a:rPr lang="de-DE" dirty="0" smtClean="0"/>
              <a:t>Objektbezogene AAO f. gesamte Munitionsverdachtsfläche</a:t>
            </a:r>
          </a:p>
          <a:p>
            <a:pPr>
              <a:buFontTx/>
              <a:buChar char="-"/>
            </a:pPr>
            <a:r>
              <a:rPr lang="de-DE" dirty="0" smtClean="0"/>
              <a:t>Einsatzpläne anlegen</a:t>
            </a:r>
          </a:p>
          <a:p>
            <a:pPr>
              <a:buFontTx/>
              <a:buChar char="-"/>
            </a:pPr>
            <a:r>
              <a:rPr lang="de-DE" dirty="0" smtClean="0"/>
              <a:t>Kartenmaterial beschaffen und aktuell halten</a:t>
            </a:r>
          </a:p>
          <a:p>
            <a:pPr>
              <a:buFontTx/>
              <a:buChar char="-"/>
            </a:pPr>
            <a:r>
              <a:rPr lang="de-DE" dirty="0" smtClean="0"/>
              <a:t>Sichere Straßen und Wege auf Karten einzeichnen</a:t>
            </a:r>
          </a:p>
          <a:p>
            <a:pPr>
              <a:buFontTx/>
              <a:buChar char="-"/>
            </a:pPr>
            <a:r>
              <a:rPr lang="de-DE" dirty="0" smtClean="0"/>
              <a:t>Eindeutige Haltelinien benennen</a:t>
            </a:r>
          </a:p>
          <a:p>
            <a:pPr>
              <a:buFontTx/>
              <a:buChar char="-"/>
            </a:pPr>
            <a:r>
              <a:rPr lang="de-DE" dirty="0" smtClean="0"/>
              <a:t>Einsatzkräfte nach Einsatzplan ausbilden</a:t>
            </a:r>
          </a:p>
          <a:p>
            <a:pPr>
              <a:buFontTx/>
              <a:buChar char="-"/>
            </a:pPr>
            <a:r>
              <a:rPr lang="de-DE" dirty="0" smtClean="0"/>
              <a:t>Absprachen mit Fachdiensten treffen (Forst, KMBD, Landratsamt…..)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E448EFE-27F1-4AD0-B71B-631361988682}" type="slidenum">
              <a:rPr lang="de-DE" smtClean="0"/>
              <a:pPr/>
              <a:t>36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dirty="0" smtClean="0"/>
              <a:t>| </a:t>
            </a:r>
            <a:r>
              <a:rPr lang="de-DE" dirty="0"/>
              <a:t>09.06.2023 </a:t>
            </a:r>
            <a:r>
              <a:rPr lang="de-DE" dirty="0" smtClean="0"/>
              <a:t>| </a:t>
            </a:r>
            <a:r>
              <a:rPr lang="de-DE" dirty="0" err="1" smtClean="0"/>
              <a:t>Ch</a:t>
            </a:r>
            <a:r>
              <a:rPr lang="de-DE" dirty="0" smtClean="0"/>
              <a:t>. Mier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28309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3. Sicherheit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38150" y="1700784"/>
            <a:ext cx="8267700" cy="432054"/>
          </a:xfrm>
        </p:spPr>
        <p:txBody>
          <a:bodyPr/>
          <a:lstStyle/>
          <a:p>
            <a:pPr marL="0" indent="0">
              <a:buNone/>
            </a:pPr>
            <a:r>
              <a:rPr lang="de-DE" dirty="0" smtClean="0"/>
              <a:t>3.7 Brandbekämpfung in munitionsbelastetem Gebiet</a:t>
            </a:r>
          </a:p>
          <a:p>
            <a:pPr marL="0" indent="0">
              <a:buNone/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E448EFE-27F1-4AD0-B71B-631361988682}" type="slidenum">
              <a:rPr lang="de-DE" smtClean="0"/>
              <a:pPr/>
              <a:t>37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dirty="0" smtClean="0"/>
              <a:t>| </a:t>
            </a:r>
            <a:r>
              <a:rPr lang="de-DE" dirty="0"/>
              <a:t>09.06.2023 </a:t>
            </a:r>
            <a:r>
              <a:rPr lang="de-DE" dirty="0" smtClean="0"/>
              <a:t>| </a:t>
            </a:r>
            <a:r>
              <a:rPr lang="de-DE" dirty="0" err="1" smtClean="0"/>
              <a:t>Ch</a:t>
            </a:r>
            <a:r>
              <a:rPr lang="de-DE" dirty="0" smtClean="0"/>
              <a:t>. Mier</a:t>
            </a:r>
            <a:endParaRPr lang="de-DE" dirty="0"/>
          </a:p>
        </p:txBody>
      </p:sp>
      <p:sp>
        <p:nvSpPr>
          <p:cNvPr id="6" name="Textfeld 5"/>
          <p:cNvSpPr txBox="1"/>
          <p:nvPr/>
        </p:nvSpPr>
        <p:spPr>
          <a:xfrm>
            <a:off x="438150" y="2204847"/>
            <a:ext cx="802233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 eaLnBrk="1" hangingPunct="1">
              <a:spcBef>
                <a:spcPct val="50000"/>
              </a:spcBef>
              <a:buClr>
                <a:srgbClr val="008444"/>
              </a:buClr>
              <a:buSzPct val="115000"/>
            </a:pPr>
            <a:r>
              <a:rPr lang="de-DE" sz="1600" kern="0" dirty="0">
                <a:solidFill>
                  <a:srgbClr val="747678"/>
                </a:solidFill>
                <a:latin typeface="Arial"/>
                <a:ea typeface="ＭＳ Ｐゴシック"/>
              </a:rPr>
              <a:t>Einsatzmaßnahmen:</a:t>
            </a:r>
          </a:p>
          <a:p>
            <a:pPr marL="355600" lvl="0" indent="-355600" algn="l" eaLnBrk="1" hangingPunct="1">
              <a:spcBef>
                <a:spcPct val="50000"/>
              </a:spcBef>
              <a:buClr>
                <a:srgbClr val="008444"/>
              </a:buClr>
              <a:buSzPct val="115000"/>
              <a:buFontTx/>
              <a:buChar char="-"/>
            </a:pPr>
            <a:r>
              <a:rPr lang="de-DE" sz="1600" kern="0" dirty="0">
                <a:solidFill>
                  <a:srgbClr val="747678"/>
                </a:solidFill>
                <a:latin typeface="Arial"/>
                <a:ea typeface="ＭＳ Ｐゴシック"/>
              </a:rPr>
              <a:t>Nicht direkt in Einsatzgebiet einfahren</a:t>
            </a:r>
          </a:p>
          <a:p>
            <a:pPr marL="355600" lvl="0" indent="-355600" algn="l" eaLnBrk="1" hangingPunct="1">
              <a:spcBef>
                <a:spcPct val="50000"/>
              </a:spcBef>
              <a:buClr>
                <a:srgbClr val="008444"/>
              </a:buClr>
              <a:buSzPct val="115000"/>
              <a:buFontTx/>
              <a:buChar char="-"/>
            </a:pPr>
            <a:r>
              <a:rPr lang="de-DE" sz="1600" kern="0" dirty="0">
                <a:solidFill>
                  <a:srgbClr val="747678"/>
                </a:solidFill>
                <a:latin typeface="Arial"/>
                <a:ea typeface="ＭＳ Ｐゴシック"/>
              </a:rPr>
              <a:t>Sammelplatz oder Bereitstellungsräume bilden und anfahren</a:t>
            </a:r>
          </a:p>
          <a:p>
            <a:pPr marL="355600" lvl="0" indent="-355600" algn="l" eaLnBrk="1" hangingPunct="1">
              <a:spcBef>
                <a:spcPct val="50000"/>
              </a:spcBef>
              <a:buClr>
                <a:srgbClr val="008444"/>
              </a:buClr>
              <a:buSzPct val="115000"/>
              <a:buFontTx/>
              <a:buChar char="-"/>
            </a:pPr>
            <a:r>
              <a:rPr lang="de-DE" sz="1600" kern="0" dirty="0">
                <a:solidFill>
                  <a:srgbClr val="747678"/>
                </a:solidFill>
                <a:latin typeface="Arial"/>
                <a:ea typeface="ＭＳ Ｐゴシック"/>
              </a:rPr>
              <a:t>Erkundung der genauen Einsatzstelle mittel:	</a:t>
            </a:r>
            <a:endParaRPr lang="de-DE" sz="1600" kern="0" dirty="0" smtClean="0">
              <a:solidFill>
                <a:srgbClr val="747678"/>
              </a:solidFill>
              <a:latin typeface="Arial"/>
              <a:ea typeface="ＭＳ Ｐゴシック"/>
            </a:endParaRPr>
          </a:p>
          <a:p>
            <a:pPr lvl="1" algn="l" eaLnBrk="1" hangingPunct="1">
              <a:spcBef>
                <a:spcPct val="50000"/>
              </a:spcBef>
              <a:buClr>
                <a:srgbClr val="008444"/>
              </a:buClr>
              <a:buSzPct val="115000"/>
            </a:pPr>
            <a:r>
              <a:rPr lang="de-DE" sz="1600" kern="0" dirty="0">
                <a:solidFill>
                  <a:srgbClr val="747678"/>
                </a:solidFill>
                <a:latin typeface="Arial"/>
                <a:ea typeface="ＭＳ Ｐゴシック"/>
              </a:rPr>
              <a:t>	</a:t>
            </a:r>
            <a:r>
              <a:rPr lang="de-DE" sz="1600" kern="0" dirty="0" smtClean="0">
                <a:solidFill>
                  <a:srgbClr val="747678"/>
                </a:solidFill>
                <a:latin typeface="Arial"/>
                <a:ea typeface="ＭＳ Ｐゴシック"/>
              </a:rPr>
              <a:t>				- Luftfahrzeuge                                                        					- </a:t>
            </a:r>
            <a:r>
              <a:rPr lang="de-DE" sz="1600" kern="0" dirty="0">
                <a:solidFill>
                  <a:srgbClr val="747678"/>
                </a:solidFill>
                <a:latin typeface="Arial"/>
                <a:ea typeface="ＭＳ Ｐゴシック"/>
              </a:rPr>
              <a:t>Automat. </a:t>
            </a:r>
            <a:r>
              <a:rPr lang="de-DE" sz="1600" kern="0" dirty="0" smtClean="0">
                <a:solidFill>
                  <a:srgbClr val="747678"/>
                </a:solidFill>
                <a:latin typeface="Arial"/>
                <a:ea typeface="ＭＳ Ｐゴシック"/>
              </a:rPr>
              <a:t>Waldbrandmeldesystem					- </a:t>
            </a:r>
            <a:r>
              <a:rPr lang="de-DE" sz="1600" kern="0" dirty="0">
                <a:solidFill>
                  <a:srgbClr val="747678"/>
                </a:solidFill>
                <a:latin typeface="Arial"/>
                <a:ea typeface="ＭＳ Ｐゴシック"/>
              </a:rPr>
              <a:t>Hohe </a:t>
            </a:r>
            <a:r>
              <a:rPr lang="de-DE" sz="1600" kern="0" dirty="0" smtClean="0">
                <a:solidFill>
                  <a:srgbClr val="747678"/>
                </a:solidFill>
                <a:latin typeface="Arial"/>
                <a:ea typeface="ＭＳ Ｐゴシック"/>
              </a:rPr>
              <a:t>Gebäude/Aussichtstürme					- </a:t>
            </a:r>
            <a:r>
              <a:rPr lang="de-DE" sz="1600" kern="0" dirty="0" err="1" smtClean="0">
                <a:solidFill>
                  <a:srgbClr val="747678"/>
                </a:solidFill>
                <a:latin typeface="Arial"/>
                <a:ea typeface="ＭＳ Ｐゴシック"/>
              </a:rPr>
              <a:t>Bodengeb</a:t>
            </a:r>
            <a:r>
              <a:rPr lang="de-DE" sz="1600" kern="0" dirty="0" smtClean="0">
                <a:solidFill>
                  <a:srgbClr val="747678"/>
                </a:solidFill>
                <a:latin typeface="Arial"/>
                <a:ea typeface="ＭＳ Ｐゴシック"/>
              </a:rPr>
              <a:t>. Erkundungstrupp</a:t>
            </a:r>
            <a:endParaRPr lang="de-DE" sz="1600" kern="0" dirty="0">
              <a:solidFill>
                <a:srgbClr val="747678"/>
              </a:solidFill>
              <a:latin typeface="Arial"/>
              <a:ea typeface="ＭＳ Ｐゴシック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438150" y="4063021"/>
            <a:ext cx="8022336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5600" lvl="0" indent="-355600" algn="l" eaLnBrk="1" hangingPunct="1">
              <a:spcBef>
                <a:spcPct val="50000"/>
              </a:spcBef>
              <a:buClr>
                <a:srgbClr val="008444"/>
              </a:buClr>
              <a:buSzPct val="115000"/>
              <a:buFontTx/>
              <a:buChar char="-"/>
            </a:pPr>
            <a:endParaRPr lang="de-DE" sz="1600" kern="0" dirty="0" smtClean="0">
              <a:solidFill>
                <a:srgbClr val="747678"/>
              </a:solidFill>
              <a:latin typeface="Arial"/>
              <a:ea typeface="ＭＳ Ｐゴシック"/>
            </a:endParaRPr>
          </a:p>
          <a:p>
            <a:pPr lvl="0" algn="l" eaLnBrk="1" hangingPunct="1">
              <a:spcBef>
                <a:spcPct val="50000"/>
              </a:spcBef>
              <a:buClr>
                <a:srgbClr val="008444"/>
              </a:buClr>
              <a:buSzPct val="115000"/>
            </a:pPr>
            <a:endParaRPr lang="de-DE" sz="1600" kern="0" dirty="0" smtClean="0">
              <a:solidFill>
                <a:srgbClr val="747678"/>
              </a:solidFill>
              <a:latin typeface="Arial"/>
              <a:ea typeface="ＭＳ Ｐゴシック"/>
            </a:endParaRPr>
          </a:p>
          <a:p>
            <a:pPr marL="355600" lvl="0" indent="-355600" algn="l" eaLnBrk="1" hangingPunct="1">
              <a:spcBef>
                <a:spcPct val="50000"/>
              </a:spcBef>
              <a:buClr>
                <a:srgbClr val="008444"/>
              </a:buClr>
              <a:buSzPct val="115000"/>
              <a:buFontTx/>
              <a:buChar char="-"/>
            </a:pPr>
            <a:r>
              <a:rPr lang="de-DE" sz="1600" kern="0" dirty="0" err="1" smtClean="0">
                <a:solidFill>
                  <a:srgbClr val="747678"/>
                </a:solidFill>
                <a:latin typeface="Arial"/>
                <a:ea typeface="ＭＳ Ｐゴシック"/>
              </a:rPr>
              <a:t>Abwegungs</a:t>
            </a:r>
            <a:r>
              <a:rPr lang="de-DE" sz="1600" kern="0" dirty="0" smtClean="0">
                <a:solidFill>
                  <a:srgbClr val="747678"/>
                </a:solidFill>
                <a:latin typeface="Arial"/>
                <a:ea typeface="ＭＳ Ｐゴシック"/>
              </a:rPr>
              <a:t> des Vorgehens anhand der Faktoren:</a:t>
            </a:r>
            <a:endParaRPr lang="de-DE" sz="1600" kern="0" dirty="0">
              <a:solidFill>
                <a:srgbClr val="747678"/>
              </a:solidFill>
              <a:latin typeface="Arial"/>
              <a:ea typeface="ＭＳ Ｐゴシック"/>
            </a:endParaRPr>
          </a:p>
          <a:p>
            <a:pPr lvl="0" algn="l" eaLnBrk="1" hangingPunct="1">
              <a:spcBef>
                <a:spcPct val="50000"/>
              </a:spcBef>
              <a:buClr>
                <a:srgbClr val="008444"/>
              </a:buClr>
              <a:buSzPct val="115000"/>
            </a:pPr>
            <a:r>
              <a:rPr lang="de-DE" sz="1600" kern="0" dirty="0">
                <a:solidFill>
                  <a:srgbClr val="747678"/>
                </a:solidFill>
                <a:latin typeface="Arial"/>
                <a:ea typeface="ＭＳ Ｐゴシック"/>
              </a:rPr>
              <a:t>	</a:t>
            </a:r>
            <a:r>
              <a:rPr lang="de-DE" sz="1600" kern="0" dirty="0" smtClean="0">
                <a:solidFill>
                  <a:srgbClr val="747678"/>
                </a:solidFill>
                <a:latin typeface="Arial"/>
                <a:ea typeface="ＭＳ Ｐゴシック"/>
              </a:rPr>
              <a:t>			</a:t>
            </a:r>
            <a:r>
              <a:rPr lang="de-DE" sz="1600" kern="0" dirty="0">
                <a:solidFill>
                  <a:srgbClr val="747678"/>
                </a:solidFill>
                <a:latin typeface="Arial"/>
                <a:ea typeface="ＭＳ Ｐゴシック"/>
              </a:rPr>
              <a:t>	- </a:t>
            </a:r>
            <a:r>
              <a:rPr lang="de-DE" sz="1600" kern="0" dirty="0" smtClean="0">
                <a:solidFill>
                  <a:srgbClr val="747678"/>
                </a:solidFill>
                <a:latin typeface="Arial"/>
                <a:ea typeface="ＭＳ Ｐゴシック"/>
              </a:rPr>
              <a:t>Art des Brandes                                                        					- Brennstoff							- </a:t>
            </a:r>
            <a:r>
              <a:rPr lang="de-DE" sz="1600" kern="0" dirty="0">
                <a:solidFill>
                  <a:srgbClr val="747678"/>
                </a:solidFill>
                <a:latin typeface="Arial"/>
                <a:ea typeface="ＭＳ Ｐゴシック"/>
              </a:rPr>
              <a:t>G</a:t>
            </a:r>
            <a:r>
              <a:rPr lang="de-DE" sz="1600" kern="0" dirty="0" smtClean="0">
                <a:solidFill>
                  <a:srgbClr val="747678"/>
                </a:solidFill>
                <a:latin typeface="Arial"/>
                <a:ea typeface="ＭＳ Ｐゴシック"/>
              </a:rPr>
              <a:t>röße des Brandes						- Tatsächliche Munitionsbelastung</a:t>
            </a:r>
            <a:endParaRPr lang="de-DE" sz="1600" kern="0" dirty="0">
              <a:solidFill>
                <a:srgbClr val="747678"/>
              </a:solidFill>
              <a:latin typeface="Arial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943284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3. Sicherheit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38150" y="1700784"/>
            <a:ext cx="8267700" cy="432054"/>
          </a:xfrm>
        </p:spPr>
        <p:txBody>
          <a:bodyPr/>
          <a:lstStyle/>
          <a:p>
            <a:pPr marL="0" indent="0">
              <a:buNone/>
            </a:pPr>
            <a:r>
              <a:rPr lang="de-DE" dirty="0" smtClean="0"/>
              <a:t>3.7 Brandbekämpfung in munitionsbelastetem Gebiet</a:t>
            </a:r>
          </a:p>
          <a:p>
            <a:pPr marL="0" indent="0">
              <a:buNone/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E448EFE-27F1-4AD0-B71B-631361988682}" type="slidenum">
              <a:rPr lang="de-DE" smtClean="0"/>
              <a:pPr/>
              <a:t>38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dirty="0" smtClean="0"/>
              <a:t>| </a:t>
            </a:r>
            <a:r>
              <a:rPr lang="de-DE" dirty="0"/>
              <a:t>09.06.2023 </a:t>
            </a:r>
            <a:r>
              <a:rPr lang="de-DE" dirty="0" smtClean="0"/>
              <a:t>| </a:t>
            </a:r>
            <a:r>
              <a:rPr lang="de-DE" dirty="0" err="1" smtClean="0"/>
              <a:t>Ch</a:t>
            </a:r>
            <a:r>
              <a:rPr lang="de-DE" dirty="0" smtClean="0"/>
              <a:t>. Mier</a:t>
            </a:r>
            <a:endParaRPr lang="de-DE" dirty="0"/>
          </a:p>
        </p:txBody>
      </p:sp>
      <p:sp>
        <p:nvSpPr>
          <p:cNvPr id="6" name="Textfeld 5"/>
          <p:cNvSpPr txBox="1"/>
          <p:nvPr/>
        </p:nvSpPr>
        <p:spPr>
          <a:xfrm>
            <a:off x="438150" y="2204847"/>
            <a:ext cx="802233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 eaLnBrk="1" hangingPunct="1">
              <a:spcBef>
                <a:spcPct val="50000"/>
              </a:spcBef>
              <a:buClr>
                <a:srgbClr val="008444"/>
              </a:buClr>
              <a:buSzPct val="115000"/>
            </a:pPr>
            <a:r>
              <a:rPr lang="de-DE" sz="1600" u="sng" kern="0" dirty="0" smtClean="0">
                <a:solidFill>
                  <a:srgbClr val="747678"/>
                </a:solidFill>
                <a:latin typeface="Arial"/>
                <a:ea typeface="ＭＳ Ｐゴシック"/>
              </a:rPr>
              <a:t>Bei positiver Beurteilung (Löscheinsatz ist verhältnismäßig):</a:t>
            </a:r>
          </a:p>
          <a:p>
            <a:pPr marL="285750" lvl="0" indent="-285750" algn="l" eaLnBrk="1" hangingPunct="1">
              <a:spcBef>
                <a:spcPct val="50000"/>
              </a:spcBef>
              <a:buClr>
                <a:srgbClr val="008444"/>
              </a:buClr>
              <a:buSzPct val="115000"/>
              <a:buFontTx/>
              <a:buChar char="-"/>
            </a:pPr>
            <a:r>
              <a:rPr lang="de-DE" sz="1600" kern="0" dirty="0" smtClean="0">
                <a:solidFill>
                  <a:srgbClr val="747678"/>
                </a:solidFill>
                <a:latin typeface="Arial"/>
                <a:ea typeface="ＭＳ Ｐゴシック"/>
              </a:rPr>
              <a:t>Möglichst wenig Personal- und Fahrzeugeinsatz</a:t>
            </a:r>
          </a:p>
          <a:p>
            <a:pPr marL="285750" lvl="0" indent="-285750" algn="l" eaLnBrk="1" hangingPunct="1">
              <a:spcBef>
                <a:spcPct val="50000"/>
              </a:spcBef>
              <a:buClr>
                <a:srgbClr val="008444"/>
              </a:buClr>
              <a:buSzPct val="115000"/>
              <a:buFontTx/>
              <a:buChar char="-"/>
            </a:pPr>
            <a:r>
              <a:rPr lang="de-DE" sz="1600" kern="0" dirty="0" smtClean="0">
                <a:solidFill>
                  <a:srgbClr val="747678"/>
                </a:solidFill>
                <a:latin typeface="Arial"/>
                <a:ea typeface="ＭＳ Ｐゴシック"/>
              </a:rPr>
              <a:t>Brandbekämpfung aus der Ferne (z.B. </a:t>
            </a:r>
            <a:r>
              <a:rPr lang="de-DE" sz="1600" kern="0" dirty="0" err="1" smtClean="0">
                <a:solidFill>
                  <a:srgbClr val="747678"/>
                </a:solidFill>
                <a:latin typeface="Arial"/>
                <a:ea typeface="ＭＳ Ｐゴシック"/>
              </a:rPr>
              <a:t>Werfereinsatz</a:t>
            </a:r>
            <a:r>
              <a:rPr lang="de-DE" sz="1600" kern="0" dirty="0" smtClean="0">
                <a:solidFill>
                  <a:srgbClr val="747678"/>
                </a:solidFill>
                <a:latin typeface="Arial"/>
                <a:ea typeface="ＭＳ Ｐゴシック"/>
              </a:rPr>
              <a:t>)</a:t>
            </a:r>
          </a:p>
          <a:p>
            <a:pPr marL="285750" lvl="0" indent="-285750" algn="l" eaLnBrk="1" hangingPunct="1">
              <a:spcBef>
                <a:spcPct val="50000"/>
              </a:spcBef>
              <a:buClr>
                <a:srgbClr val="008444"/>
              </a:buClr>
              <a:buSzPct val="115000"/>
              <a:buFontTx/>
              <a:buChar char="-"/>
            </a:pPr>
            <a:r>
              <a:rPr lang="de-DE" sz="1600" kern="0" dirty="0" smtClean="0">
                <a:solidFill>
                  <a:srgbClr val="747678"/>
                </a:solidFill>
                <a:latin typeface="Arial"/>
                <a:ea typeface="ＭＳ Ｐゴシック"/>
              </a:rPr>
              <a:t>Befestigte Wege nicht verlassen</a:t>
            </a:r>
            <a:endParaRPr lang="de-DE" sz="1600" kern="0" dirty="0">
              <a:solidFill>
                <a:srgbClr val="747678"/>
              </a:solidFill>
              <a:latin typeface="Arial"/>
              <a:ea typeface="ＭＳ Ｐゴシック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438150" y="3861054"/>
            <a:ext cx="802233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 eaLnBrk="1" hangingPunct="1">
              <a:spcBef>
                <a:spcPct val="50000"/>
              </a:spcBef>
              <a:buClr>
                <a:srgbClr val="008444"/>
              </a:buClr>
              <a:buSzPct val="115000"/>
            </a:pPr>
            <a:r>
              <a:rPr lang="de-DE" sz="1600" u="sng" kern="0" dirty="0" smtClean="0">
                <a:solidFill>
                  <a:srgbClr val="747678"/>
                </a:solidFill>
                <a:latin typeface="Arial"/>
                <a:ea typeface="ＭＳ Ｐゴシック"/>
              </a:rPr>
              <a:t>Bei negativer Beurteilung (Löscheinsatz ist unverhältnismäßig):</a:t>
            </a:r>
          </a:p>
          <a:p>
            <a:pPr marL="285750" lvl="0" indent="-285750" algn="l" eaLnBrk="1" hangingPunct="1">
              <a:spcBef>
                <a:spcPct val="50000"/>
              </a:spcBef>
              <a:buClr>
                <a:srgbClr val="008444"/>
              </a:buClr>
              <a:buSzPct val="115000"/>
              <a:buFontTx/>
              <a:buChar char="-"/>
            </a:pPr>
            <a:r>
              <a:rPr lang="de-DE" sz="1600" kern="0" dirty="0" smtClean="0">
                <a:solidFill>
                  <a:srgbClr val="747678"/>
                </a:solidFill>
                <a:latin typeface="Arial"/>
                <a:ea typeface="ＭＳ Ｐゴシック"/>
              </a:rPr>
              <a:t>Defensive Taktik</a:t>
            </a:r>
          </a:p>
          <a:p>
            <a:pPr marL="285750" lvl="0" indent="-285750" algn="l" eaLnBrk="1" hangingPunct="1">
              <a:spcBef>
                <a:spcPct val="50000"/>
              </a:spcBef>
              <a:buClr>
                <a:srgbClr val="008444"/>
              </a:buClr>
              <a:buSzPct val="115000"/>
              <a:buFontTx/>
              <a:buChar char="-"/>
            </a:pPr>
            <a:r>
              <a:rPr lang="de-DE" sz="1600" kern="0" dirty="0" smtClean="0">
                <a:solidFill>
                  <a:srgbClr val="747678"/>
                </a:solidFill>
                <a:latin typeface="Arial"/>
                <a:ea typeface="ＭＳ Ｐゴシック"/>
              </a:rPr>
              <a:t>Haltelinie im sicheren Bereich anfahren</a:t>
            </a:r>
          </a:p>
          <a:p>
            <a:pPr marL="285750" lvl="0" indent="-285750" algn="l" eaLnBrk="1" hangingPunct="1">
              <a:spcBef>
                <a:spcPct val="50000"/>
              </a:spcBef>
              <a:buClr>
                <a:srgbClr val="008444"/>
              </a:buClr>
              <a:buSzPct val="115000"/>
              <a:buFontTx/>
              <a:buChar char="-"/>
            </a:pPr>
            <a:r>
              <a:rPr lang="de-DE" sz="1600" kern="0" dirty="0" smtClean="0">
                <a:solidFill>
                  <a:srgbClr val="747678"/>
                </a:solidFill>
                <a:latin typeface="Arial"/>
                <a:ea typeface="ＭＳ Ｐゴシック"/>
              </a:rPr>
              <a:t>Objektschutz betreiben</a:t>
            </a:r>
          </a:p>
          <a:p>
            <a:pPr marL="285750" lvl="0" indent="-285750" algn="l" eaLnBrk="1" hangingPunct="1">
              <a:spcBef>
                <a:spcPct val="50000"/>
              </a:spcBef>
              <a:buClr>
                <a:srgbClr val="008444"/>
              </a:buClr>
              <a:buSzPct val="115000"/>
              <a:buFontTx/>
              <a:buChar char="-"/>
            </a:pPr>
            <a:r>
              <a:rPr lang="de-DE" sz="1600" kern="0" dirty="0" smtClean="0">
                <a:solidFill>
                  <a:srgbClr val="747678"/>
                </a:solidFill>
                <a:latin typeface="Arial"/>
                <a:ea typeface="ＭＳ Ｐゴシック"/>
              </a:rPr>
              <a:t>Bebaute Gebiete evakuieren und durch autonome </a:t>
            </a:r>
            <a:r>
              <a:rPr lang="de-DE" sz="1600" kern="0" dirty="0" err="1" smtClean="0">
                <a:solidFill>
                  <a:srgbClr val="747678"/>
                </a:solidFill>
                <a:latin typeface="Arial"/>
                <a:ea typeface="ＭＳ Ｐゴシック"/>
              </a:rPr>
              <a:t>Defensivssysteme</a:t>
            </a:r>
            <a:r>
              <a:rPr lang="de-DE" sz="1600" kern="0" dirty="0" smtClean="0">
                <a:solidFill>
                  <a:srgbClr val="747678"/>
                </a:solidFill>
                <a:latin typeface="Arial"/>
                <a:ea typeface="ＭＳ Ｐゴシック"/>
              </a:rPr>
              <a:t> schützen        ( z.B. Kreisregner, Düsenschläuche </a:t>
            </a:r>
            <a:r>
              <a:rPr lang="de-DE" sz="1600" kern="0" dirty="0" err="1" smtClean="0">
                <a:solidFill>
                  <a:srgbClr val="747678"/>
                </a:solidFill>
                <a:latin typeface="Arial"/>
                <a:ea typeface="ＭＳ Ｐゴシック"/>
              </a:rPr>
              <a:t>ect</a:t>
            </a:r>
            <a:r>
              <a:rPr lang="de-DE" sz="1600" kern="0" dirty="0" smtClean="0">
                <a:solidFill>
                  <a:srgbClr val="747678"/>
                </a:solidFill>
                <a:latin typeface="Arial"/>
                <a:ea typeface="ＭＳ Ｐゴシック"/>
              </a:rPr>
              <a:t>.)</a:t>
            </a:r>
          </a:p>
        </p:txBody>
      </p:sp>
    </p:spTree>
    <p:extLst>
      <p:ext uri="{BB962C8B-B14F-4D97-AF65-F5344CB8AC3E}">
        <p14:creationId xmlns:p14="http://schemas.microsoft.com/office/powerpoint/2010/main" val="2410997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4. Löschmannschaften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38150" y="1700784"/>
            <a:ext cx="8267700" cy="4528566"/>
          </a:xfrm>
        </p:spPr>
        <p:txBody>
          <a:bodyPr/>
          <a:lstStyle/>
          <a:p>
            <a:pPr marL="0" indent="0">
              <a:buNone/>
            </a:pPr>
            <a:r>
              <a:rPr lang="de-DE" dirty="0" smtClean="0"/>
              <a:t>4.1 Was sind Löschmannschaften</a:t>
            </a:r>
          </a:p>
          <a:p>
            <a:pPr marL="0" indent="0">
              <a:buNone/>
            </a:pPr>
            <a:endParaRPr lang="de-DE" dirty="0" smtClean="0"/>
          </a:p>
          <a:p>
            <a:r>
              <a:rPr lang="de-DE" dirty="0"/>
              <a:t>Löschmannschaften sind Einsatzkräfte der Feuerwehr, welche </a:t>
            </a:r>
            <a:r>
              <a:rPr lang="de-DE" dirty="0" smtClean="0"/>
              <a:t>bei </a:t>
            </a:r>
            <a:r>
              <a:rPr lang="de-DE" b="1" dirty="0" smtClean="0"/>
              <a:t>besonderen </a:t>
            </a:r>
            <a:r>
              <a:rPr lang="de-DE" b="1" dirty="0"/>
              <a:t>L</a:t>
            </a:r>
            <a:r>
              <a:rPr lang="de-DE" b="1" dirty="0" smtClean="0"/>
              <a:t>agen </a:t>
            </a:r>
            <a:r>
              <a:rPr lang="de-DE" dirty="0" smtClean="0"/>
              <a:t>zur </a:t>
            </a:r>
            <a:r>
              <a:rPr lang="de-DE" dirty="0"/>
              <a:t>Brandbekämpfung bei Bodenbränden aktiv eingesetzt werden. </a:t>
            </a:r>
            <a:endParaRPr lang="de-DE" dirty="0" smtClean="0"/>
          </a:p>
          <a:p>
            <a:pPr marL="0" indent="0">
              <a:buNone/>
            </a:pPr>
            <a:endParaRPr lang="de-DE" dirty="0" smtClean="0"/>
          </a:p>
          <a:p>
            <a:pPr>
              <a:spcBef>
                <a:spcPts val="400"/>
              </a:spcBef>
            </a:pPr>
            <a:r>
              <a:rPr lang="de-DE" dirty="0" smtClean="0"/>
              <a:t> Sie...	1. löschen Feuer,</a:t>
            </a:r>
          </a:p>
          <a:p>
            <a:pPr marL="0" indent="0">
              <a:spcBef>
                <a:spcPts val="400"/>
              </a:spcBef>
              <a:buNone/>
            </a:pPr>
            <a:r>
              <a:rPr lang="de-DE" dirty="0"/>
              <a:t>	</a:t>
            </a:r>
            <a:r>
              <a:rPr lang="de-DE" dirty="0" smtClean="0"/>
              <a:t>2. legen </a:t>
            </a:r>
            <a:r>
              <a:rPr lang="de-DE" dirty="0"/>
              <a:t>Wundstreifen an, </a:t>
            </a:r>
            <a:endParaRPr lang="de-DE" dirty="0" smtClean="0"/>
          </a:p>
          <a:p>
            <a:pPr marL="0" indent="0">
              <a:spcBef>
                <a:spcPts val="400"/>
              </a:spcBef>
              <a:buNone/>
            </a:pPr>
            <a:r>
              <a:rPr lang="de-DE" dirty="0"/>
              <a:t>	</a:t>
            </a:r>
            <a:r>
              <a:rPr lang="de-DE" dirty="0" smtClean="0"/>
              <a:t>3. schaffen </a:t>
            </a:r>
            <a:r>
              <a:rPr lang="de-DE" dirty="0"/>
              <a:t>Schneisen, </a:t>
            </a:r>
            <a:endParaRPr lang="de-DE" dirty="0" smtClean="0"/>
          </a:p>
          <a:p>
            <a:pPr marL="0" indent="0">
              <a:spcBef>
                <a:spcPts val="400"/>
              </a:spcBef>
              <a:buNone/>
            </a:pPr>
            <a:r>
              <a:rPr lang="de-DE" dirty="0"/>
              <a:t>	</a:t>
            </a:r>
            <a:r>
              <a:rPr lang="de-DE" dirty="0" smtClean="0"/>
              <a:t>4. legen </a:t>
            </a:r>
            <a:r>
              <a:rPr lang="de-DE" dirty="0"/>
              <a:t>Vor- oder Gegenfeuer und </a:t>
            </a:r>
            <a:endParaRPr lang="de-DE" dirty="0" smtClean="0"/>
          </a:p>
          <a:p>
            <a:pPr marL="0" indent="0">
              <a:spcBef>
                <a:spcPts val="400"/>
              </a:spcBef>
              <a:buNone/>
            </a:pPr>
            <a:r>
              <a:rPr lang="de-DE" dirty="0"/>
              <a:t>	</a:t>
            </a:r>
            <a:r>
              <a:rPr lang="de-DE" dirty="0" smtClean="0"/>
              <a:t>5. führen </a:t>
            </a:r>
            <a:r>
              <a:rPr lang="de-DE" dirty="0"/>
              <a:t>Nachlöscharbeiten durch. </a:t>
            </a:r>
            <a:endParaRPr lang="de-DE" dirty="0" smtClean="0"/>
          </a:p>
          <a:p>
            <a:pPr marL="0" indent="0">
              <a:spcBef>
                <a:spcPts val="400"/>
              </a:spcBef>
              <a:buNone/>
            </a:pPr>
            <a:endParaRPr lang="de-DE" dirty="0"/>
          </a:p>
          <a:p>
            <a:r>
              <a:rPr lang="de-DE" dirty="0"/>
              <a:t>Auch ohne die Unterstützung durch Fahrzeuge.</a:t>
            </a:r>
          </a:p>
          <a:p>
            <a:pPr marL="0" indent="0">
              <a:buNone/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E448EFE-27F1-4AD0-B71B-631361988682}" type="slidenum">
              <a:rPr lang="de-DE" smtClean="0"/>
              <a:pPr/>
              <a:t>39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dirty="0" smtClean="0"/>
              <a:t>| </a:t>
            </a:r>
            <a:r>
              <a:rPr lang="de-DE" dirty="0"/>
              <a:t>09.06.2023 </a:t>
            </a:r>
            <a:r>
              <a:rPr lang="de-DE" dirty="0" smtClean="0"/>
              <a:t>| </a:t>
            </a:r>
            <a:r>
              <a:rPr lang="de-DE" dirty="0" err="1" smtClean="0"/>
              <a:t>Ch</a:t>
            </a:r>
            <a:r>
              <a:rPr lang="de-DE" dirty="0" smtClean="0"/>
              <a:t>. Mier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31312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1. Arten von Vegetationsbränden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1.1 Waldbrände			- Bodenfeuer</a:t>
            </a:r>
          </a:p>
          <a:p>
            <a:pPr marL="0" indent="0">
              <a:buNone/>
            </a:pPr>
            <a:r>
              <a:rPr lang="de-DE" dirty="0"/>
              <a:t>	</a:t>
            </a:r>
            <a:r>
              <a:rPr lang="de-DE" dirty="0" smtClean="0"/>
              <a:t>			- Kronenfeuer </a:t>
            </a:r>
          </a:p>
          <a:p>
            <a:pPr marL="0" indent="0">
              <a:buNone/>
            </a:pPr>
            <a:r>
              <a:rPr lang="de-DE" dirty="0"/>
              <a:t>	</a:t>
            </a:r>
            <a:r>
              <a:rPr lang="de-DE" dirty="0" smtClean="0"/>
              <a:t>			- Vollfeuer</a:t>
            </a:r>
          </a:p>
          <a:p>
            <a:pPr marL="0" indent="0">
              <a:buNone/>
            </a:pPr>
            <a:endParaRPr lang="de-DE" dirty="0" smtClean="0"/>
          </a:p>
          <a:p>
            <a:r>
              <a:rPr lang="de-DE" dirty="0" smtClean="0"/>
              <a:t>1.2 Feld- u. Wiesenbrände	- Bodenfeuer</a:t>
            </a:r>
          </a:p>
          <a:p>
            <a:endParaRPr lang="de-DE" dirty="0"/>
          </a:p>
          <a:p>
            <a:endParaRPr lang="de-DE" dirty="0" smtClean="0"/>
          </a:p>
          <a:p>
            <a:endParaRPr lang="de-DE" dirty="0" smtClean="0"/>
          </a:p>
          <a:p>
            <a:r>
              <a:rPr lang="de-DE" dirty="0" smtClean="0"/>
              <a:t>1.3 Moor- u. Torfbrände		- Bodenfeuer</a:t>
            </a:r>
          </a:p>
          <a:p>
            <a:pPr marL="0" indent="0">
              <a:buNone/>
            </a:pPr>
            <a:r>
              <a:rPr lang="de-DE" dirty="0"/>
              <a:t>	</a:t>
            </a:r>
            <a:r>
              <a:rPr lang="de-DE" dirty="0" smtClean="0"/>
              <a:t>			- Feuer unter der Oberfläche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E448EFE-27F1-4AD0-B71B-631361988682}" type="slidenum">
              <a:rPr lang="de-DE" smtClean="0"/>
              <a:pPr/>
              <a:t>4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dirty="0" smtClean="0"/>
              <a:t>| </a:t>
            </a:r>
            <a:r>
              <a:rPr lang="de-DE" dirty="0"/>
              <a:t>09.06.2023 </a:t>
            </a:r>
            <a:r>
              <a:rPr lang="de-DE" dirty="0" smtClean="0"/>
              <a:t>| </a:t>
            </a:r>
            <a:r>
              <a:rPr lang="de-DE" dirty="0" err="1" smtClean="0"/>
              <a:t>Ch</a:t>
            </a:r>
            <a:r>
              <a:rPr lang="de-DE" dirty="0" smtClean="0"/>
              <a:t>. Mier</a:t>
            </a:r>
            <a:endParaRPr lang="de-DE" dirty="0"/>
          </a:p>
        </p:txBody>
      </p:sp>
      <p:sp>
        <p:nvSpPr>
          <p:cNvPr id="8" name="Rechteck 7"/>
          <p:cNvSpPr/>
          <p:nvPr/>
        </p:nvSpPr>
        <p:spPr bwMode="auto">
          <a:xfrm>
            <a:off x="305594" y="2132838"/>
            <a:ext cx="5130514" cy="1296162"/>
          </a:xfrm>
          <a:prstGeom prst="rect">
            <a:avLst/>
          </a:prstGeom>
          <a:noFill/>
          <a:ln w="7620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51183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4. Löschmannschaften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38150" y="1700784"/>
            <a:ext cx="8267700" cy="4528566"/>
          </a:xfrm>
        </p:spPr>
        <p:txBody>
          <a:bodyPr/>
          <a:lstStyle/>
          <a:p>
            <a:pPr marL="0" indent="0">
              <a:buNone/>
            </a:pPr>
            <a:r>
              <a:rPr lang="de-DE" dirty="0" smtClean="0"/>
              <a:t>4.2 Stärke und Einteilung</a:t>
            </a:r>
          </a:p>
          <a:p>
            <a:pPr marL="0" indent="0">
              <a:buNone/>
            </a:pPr>
            <a:endParaRPr lang="de-DE" dirty="0" smtClean="0"/>
          </a:p>
          <a:p>
            <a:pPr marL="0" indent="0">
              <a:buNone/>
            </a:pPr>
            <a:r>
              <a:rPr lang="de-DE" dirty="0" smtClean="0"/>
              <a:t>4.2.1. Stärke:	min. Gruppe, besser mehr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spcBef>
                <a:spcPts val="400"/>
              </a:spcBef>
              <a:buNone/>
            </a:pPr>
            <a:r>
              <a:rPr lang="de-DE" dirty="0" smtClean="0"/>
              <a:t>4.2.2. Einteilung:	1x GF</a:t>
            </a:r>
          </a:p>
          <a:p>
            <a:pPr marL="0" indent="0">
              <a:spcBef>
                <a:spcPts val="400"/>
              </a:spcBef>
              <a:buNone/>
            </a:pPr>
            <a:r>
              <a:rPr lang="de-DE" dirty="0"/>
              <a:t>	</a:t>
            </a:r>
            <a:r>
              <a:rPr lang="de-DE" dirty="0" smtClean="0"/>
              <a:t>	1x Melder (Sicherheitsposten)</a:t>
            </a:r>
          </a:p>
          <a:p>
            <a:pPr marL="0" indent="0">
              <a:spcBef>
                <a:spcPts val="400"/>
              </a:spcBef>
              <a:buNone/>
            </a:pPr>
            <a:r>
              <a:rPr lang="de-DE" dirty="0"/>
              <a:t>	</a:t>
            </a:r>
            <a:r>
              <a:rPr lang="de-DE" dirty="0" smtClean="0"/>
              <a:t>	3x 2er-Trupp -&gt; bei aufgestockter Gruppe mehr Trupps</a:t>
            </a:r>
          </a:p>
          <a:p>
            <a:pPr marL="0" indent="0">
              <a:spcBef>
                <a:spcPts val="400"/>
              </a:spcBef>
              <a:buNone/>
            </a:pPr>
            <a:r>
              <a:rPr lang="de-DE" dirty="0"/>
              <a:t>	</a:t>
            </a:r>
            <a:r>
              <a:rPr lang="de-DE" dirty="0" smtClean="0"/>
              <a:t>	1x Maschinist                            </a:t>
            </a:r>
          </a:p>
          <a:p>
            <a:pPr marL="0" indent="0">
              <a:spcBef>
                <a:spcPts val="400"/>
              </a:spcBef>
              <a:buNone/>
            </a:pPr>
            <a:r>
              <a:rPr lang="de-DE" dirty="0" smtClean="0"/>
              <a:t>		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E448EFE-27F1-4AD0-B71B-631361988682}" type="slidenum">
              <a:rPr lang="de-DE" smtClean="0"/>
              <a:pPr/>
              <a:t>40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dirty="0" smtClean="0"/>
              <a:t>| </a:t>
            </a:r>
            <a:r>
              <a:rPr lang="de-DE" dirty="0"/>
              <a:t>09.06.2023 </a:t>
            </a:r>
            <a:r>
              <a:rPr lang="de-DE" dirty="0" smtClean="0"/>
              <a:t>| </a:t>
            </a:r>
            <a:r>
              <a:rPr lang="de-DE" dirty="0" err="1" smtClean="0"/>
              <a:t>Ch</a:t>
            </a:r>
            <a:r>
              <a:rPr lang="de-DE" dirty="0" smtClean="0"/>
              <a:t>. Mier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75694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4. Löschmannschaften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38150" y="1700784"/>
            <a:ext cx="8267700" cy="4752594"/>
          </a:xfrm>
        </p:spPr>
        <p:txBody>
          <a:bodyPr/>
          <a:lstStyle/>
          <a:p>
            <a:pPr marL="0" indent="0">
              <a:buNone/>
            </a:pPr>
            <a:r>
              <a:rPr lang="de-DE" dirty="0" smtClean="0"/>
              <a:t>4.3. PSA und SSA</a:t>
            </a:r>
          </a:p>
          <a:p>
            <a:pPr marL="0" indent="0">
              <a:buNone/>
            </a:pPr>
            <a:r>
              <a:rPr lang="de-DE" dirty="0" smtClean="0"/>
              <a:t>4.3.1 Anforderungen an die PSA</a:t>
            </a:r>
          </a:p>
          <a:p>
            <a:pPr marL="0" indent="0">
              <a:buNone/>
            </a:pPr>
            <a:endParaRPr lang="de-DE" dirty="0" smtClean="0"/>
          </a:p>
          <a:p>
            <a:pPr marL="0" indent="0">
              <a:buNone/>
            </a:pPr>
            <a:r>
              <a:rPr lang="de-DE" dirty="0" smtClean="0"/>
              <a:t>Bei der Vegetationsbrandbekämpfung ist…</a:t>
            </a:r>
          </a:p>
          <a:p>
            <a:pPr marL="0" indent="0">
              <a:buNone/>
            </a:pPr>
            <a:endParaRPr lang="de-DE" dirty="0" smtClean="0"/>
          </a:p>
          <a:p>
            <a:pPr marL="0" indent="0">
              <a:buNone/>
            </a:pPr>
            <a:r>
              <a:rPr lang="de-DE" dirty="0"/>
              <a:t>	</a:t>
            </a:r>
            <a:r>
              <a:rPr lang="de-DE" dirty="0" smtClean="0"/>
              <a:t>- die in DIN EN 469 geregelte, alt bezeichnete </a:t>
            </a:r>
            <a:r>
              <a:rPr lang="de-DE" dirty="0" err="1" smtClean="0"/>
              <a:t>HuPf</a:t>
            </a:r>
            <a:r>
              <a:rPr lang="de-DE" dirty="0" smtClean="0"/>
              <a:t> Teil 2 und Teil 3</a:t>
            </a:r>
          </a:p>
          <a:p>
            <a:pPr marL="0" indent="0">
              <a:spcBef>
                <a:spcPts val="400"/>
              </a:spcBef>
              <a:buNone/>
            </a:pPr>
            <a:r>
              <a:rPr lang="de-DE" dirty="0"/>
              <a:t>	</a:t>
            </a:r>
            <a:r>
              <a:rPr lang="de-DE" dirty="0" smtClean="0"/>
              <a:t>- die nach FwDV1 geforderte, minimale Schutzausrüstung</a:t>
            </a:r>
          </a:p>
          <a:p>
            <a:pPr marL="0" indent="0">
              <a:spcBef>
                <a:spcPts val="400"/>
              </a:spcBef>
              <a:buNone/>
            </a:pPr>
            <a:r>
              <a:rPr lang="de-DE" dirty="0"/>
              <a:t>	</a:t>
            </a:r>
            <a:r>
              <a:rPr lang="de-DE" dirty="0" smtClean="0"/>
              <a:t>- also eine 1 lagige Schutzkleidung</a:t>
            </a:r>
          </a:p>
          <a:p>
            <a:pPr marL="0" indent="0">
              <a:spcBef>
                <a:spcPts val="400"/>
              </a:spcBef>
              <a:buNone/>
            </a:pPr>
            <a:r>
              <a:rPr lang="de-DE" dirty="0"/>
              <a:t>	</a:t>
            </a:r>
            <a:r>
              <a:rPr lang="de-DE" dirty="0" smtClean="0"/>
              <a:t>					…meistens ausreichend</a:t>
            </a:r>
          </a:p>
          <a:p>
            <a:pPr marL="0" indent="0">
              <a:spcBef>
                <a:spcPts val="400"/>
              </a:spcBef>
              <a:buNone/>
            </a:pPr>
            <a:endParaRPr lang="de-DE" dirty="0" smtClean="0"/>
          </a:p>
          <a:p>
            <a:pPr marL="0" indent="0">
              <a:spcBef>
                <a:spcPts val="400"/>
              </a:spcBef>
              <a:buNone/>
            </a:pPr>
            <a:endParaRPr lang="de-DE" dirty="0" smtClean="0"/>
          </a:p>
          <a:p>
            <a:pPr marL="0" indent="0">
              <a:spcBef>
                <a:spcPts val="400"/>
              </a:spcBef>
              <a:buNone/>
            </a:pPr>
            <a:r>
              <a:rPr lang="de-DE" dirty="0"/>
              <a:t>	</a:t>
            </a:r>
            <a:r>
              <a:rPr lang="de-DE" b="1" dirty="0"/>
              <a:t>B</a:t>
            </a:r>
            <a:r>
              <a:rPr lang="de-DE" b="1" dirty="0" smtClean="0"/>
              <a:t>ei besonderen Lagen Schutz erhöhen oder Marscherleichterung!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E448EFE-27F1-4AD0-B71B-631361988682}" type="slidenum">
              <a:rPr lang="de-DE" smtClean="0"/>
              <a:pPr/>
              <a:t>41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dirty="0" smtClean="0"/>
              <a:t>| </a:t>
            </a:r>
            <a:r>
              <a:rPr lang="de-DE" dirty="0"/>
              <a:t>09.06.2023 </a:t>
            </a:r>
            <a:r>
              <a:rPr lang="de-DE" dirty="0" smtClean="0"/>
              <a:t>| </a:t>
            </a:r>
            <a:r>
              <a:rPr lang="de-DE" dirty="0" err="1" smtClean="0"/>
              <a:t>Ch</a:t>
            </a:r>
            <a:r>
              <a:rPr lang="de-DE" dirty="0" smtClean="0"/>
              <a:t>. Mier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56426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4. Löschmannschaften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38150" y="1700784"/>
            <a:ext cx="8267700" cy="4752594"/>
          </a:xfrm>
        </p:spPr>
        <p:txBody>
          <a:bodyPr/>
          <a:lstStyle/>
          <a:p>
            <a:pPr marL="0" indent="0">
              <a:buNone/>
            </a:pPr>
            <a:r>
              <a:rPr lang="de-DE" dirty="0" smtClean="0"/>
              <a:t>4.3. PSA und SSA</a:t>
            </a:r>
          </a:p>
          <a:p>
            <a:pPr marL="0" indent="0">
              <a:buNone/>
            </a:pPr>
            <a:r>
              <a:rPr lang="de-DE" dirty="0" smtClean="0"/>
              <a:t>4.3.1 Anforderungen an die PSA</a:t>
            </a:r>
          </a:p>
          <a:p>
            <a:pPr marL="0" indent="0">
              <a:spcBef>
                <a:spcPts val="400"/>
              </a:spcBef>
              <a:buNone/>
            </a:pPr>
            <a:endParaRPr lang="de-DE" dirty="0"/>
          </a:p>
          <a:p>
            <a:pPr marL="0" indent="0">
              <a:spcBef>
                <a:spcPts val="400"/>
              </a:spcBef>
              <a:buNone/>
            </a:pPr>
            <a:r>
              <a:rPr lang="de-DE" dirty="0" smtClean="0"/>
              <a:t>BEACHTE</a:t>
            </a:r>
            <a:r>
              <a:rPr lang="de-DE" dirty="0"/>
              <a:t>: 	- Empfehlungen der Unfallkasse Sachsen</a:t>
            </a:r>
            <a:endParaRPr lang="de-DE" b="1" dirty="0"/>
          </a:p>
          <a:p>
            <a:pPr marL="0" indent="0">
              <a:buNone/>
            </a:pPr>
            <a:r>
              <a:rPr lang="de-DE" dirty="0"/>
              <a:t>		</a:t>
            </a:r>
            <a:r>
              <a:rPr lang="de-DE" dirty="0" smtClean="0"/>
              <a:t>- </a:t>
            </a:r>
            <a:r>
              <a:rPr lang="de-DE" b="1" dirty="0"/>
              <a:t>Fachempfehlung Nr. 67 vom 17. Februar </a:t>
            </a:r>
            <a:r>
              <a:rPr lang="de-DE" b="1" dirty="0" smtClean="0"/>
              <a:t>2021	der AGBF/DFV			  </a:t>
            </a:r>
            <a:r>
              <a:rPr lang="de-DE" dirty="0" smtClean="0"/>
              <a:t>PSA </a:t>
            </a:r>
            <a:r>
              <a:rPr lang="de-DE" dirty="0"/>
              <a:t>f. d. </a:t>
            </a:r>
            <a:r>
              <a:rPr lang="de-DE" dirty="0" err="1"/>
              <a:t>Fw</a:t>
            </a:r>
            <a:r>
              <a:rPr lang="de-DE" dirty="0"/>
              <a:t> </a:t>
            </a:r>
            <a:r>
              <a:rPr lang="de-DE" dirty="0" smtClean="0"/>
              <a:t>vor </a:t>
            </a:r>
            <a:r>
              <a:rPr lang="de-DE" dirty="0"/>
              <a:t>dem Hintergrund neuer </a:t>
            </a:r>
            <a:r>
              <a:rPr lang="de-DE" dirty="0" smtClean="0"/>
              <a:t>Herausforderungen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dirty="0" smtClean="0"/>
              <a:t>4.3.2 Zuviel PSA				4.3.3 Zuwenig PSA</a:t>
            </a:r>
          </a:p>
          <a:p>
            <a:pPr marL="0" indent="0">
              <a:buNone/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E448EFE-27F1-4AD0-B71B-631361988682}" type="slidenum">
              <a:rPr lang="de-DE" smtClean="0"/>
              <a:pPr/>
              <a:t>42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dirty="0" smtClean="0"/>
              <a:t>| </a:t>
            </a:r>
            <a:r>
              <a:rPr lang="de-DE" dirty="0"/>
              <a:t>09.06.2023 </a:t>
            </a:r>
            <a:r>
              <a:rPr lang="de-DE" dirty="0" smtClean="0"/>
              <a:t>| </a:t>
            </a:r>
            <a:r>
              <a:rPr lang="de-DE" dirty="0" err="1" smtClean="0"/>
              <a:t>Ch</a:t>
            </a:r>
            <a:r>
              <a:rPr lang="de-DE" dirty="0" smtClean="0"/>
              <a:t>. Mier</a:t>
            </a:r>
            <a:endParaRPr lang="de-DE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50" y="4293108"/>
            <a:ext cx="3805238" cy="2119313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02"/>
          <a:stretch/>
        </p:blipFill>
        <p:spPr>
          <a:xfrm>
            <a:off x="5004054" y="4293639"/>
            <a:ext cx="3345622" cy="2119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533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4. Löschmannschaften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38150" y="1700784"/>
            <a:ext cx="8267700" cy="4528566"/>
          </a:xfrm>
        </p:spPr>
        <p:txBody>
          <a:bodyPr/>
          <a:lstStyle/>
          <a:p>
            <a:pPr marL="0" indent="0">
              <a:spcBef>
                <a:spcPts val="400"/>
              </a:spcBef>
              <a:buNone/>
            </a:pPr>
            <a:r>
              <a:rPr lang="de-DE" dirty="0" smtClean="0"/>
              <a:t>4.3.4 Teile der PSA		- Kopfschutz</a:t>
            </a:r>
          </a:p>
          <a:p>
            <a:pPr marL="0" indent="0">
              <a:spcBef>
                <a:spcPts val="400"/>
              </a:spcBef>
              <a:buNone/>
            </a:pPr>
            <a:r>
              <a:rPr lang="de-DE" dirty="0"/>
              <a:t>	</a:t>
            </a:r>
            <a:r>
              <a:rPr lang="de-DE" dirty="0" smtClean="0"/>
              <a:t>		- Augenschutz</a:t>
            </a:r>
          </a:p>
          <a:p>
            <a:pPr marL="0" indent="0">
              <a:spcBef>
                <a:spcPts val="400"/>
              </a:spcBef>
              <a:buNone/>
            </a:pPr>
            <a:r>
              <a:rPr lang="de-DE" dirty="0"/>
              <a:t>	</a:t>
            </a:r>
            <a:r>
              <a:rPr lang="de-DE" dirty="0" smtClean="0"/>
              <a:t>		- Schutzanzug</a:t>
            </a:r>
          </a:p>
          <a:p>
            <a:pPr marL="0" indent="0">
              <a:spcBef>
                <a:spcPts val="400"/>
              </a:spcBef>
              <a:buNone/>
            </a:pPr>
            <a:r>
              <a:rPr lang="de-DE" dirty="0"/>
              <a:t>	</a:t>
            </a:r>
            <a:r>
              <a:rPr lang="de-DE" dirty="0" smtClean="0"/>
              <a:t>		- Schutzhandschuhe</a:t>
            </a:r>
          </a:p>
          <a:p>
            <a:pPr marL="0" indent="0">
              <a:spcBef>
                <a:spcPts val="400"/>
              </a:spcBef>
              <a:buNone/>
            </a:pPr>
            <a:r>
              <a:rPr lang="de-DE" dirty="0"/>
              <a:t>	</a:t>
            </a:r>
            <a:r>
              <a:rPr lang="de-DE" dirty="0" smtClean="0"/>
              <a:t>		- Schutzstiefel</a:t>
            </a:r>
          </a:p>
          <a:p>
            <a:pPr marL="0" indent="0">
              <a:buNone/>
            </a:pPr>
            <a:endParaRPr lang="de-DE" dirty="0" smtClean="0"/>
          </a:p>
          <a:p>
            <a:pPr marL="0" indent="0">
              <a:buNone/>
            </a:pPr>
            <a:endParaRPr lang="de-DE" dirty="0"/>
          </a:p>
          <a:p>
            <a:pPr marL="0" indent="0">
              <a:spcBef>
                <a:spcPts val="400"/>
              </a:spcBef>
              <a:buNone/>
            </a:pPr>
            <a:r>
              <a:rPr lang="de-DE" dirty="0" smtClean="0"/>
              <a:t>4.3.5 Teile der SSA		- Signalpfeife</a:t>
            </a:r>
          </a:p>
          <a:p>
            <a:pPr marL="0" indent="0">
              <a:spcBef>
                <a:spcPts val="400"/>
              </a:spcBef>
              <a:buNone/>
            </a:pPr>
            <a:r>
              <a:rPr lang="de-DE" dirty="0"/>
              <a:t>	</a:t>
            </a:r>
            <a:r>
              <a:rPr lang="de-DE" dirty="0" smtClean="0"/>
              <a:t>		- Trinkwasser</a:t>
            </a:r>
          </a:p>
          <a:p>
            <a:pPr marL="0" lvl="0" indent="0">
              <a:spcBef>
                <a:spcPts val="400"/>
              </a:spcBef>
              <a:buClr>
                <a:srgbClr val="008444"/>
              </a:buClr>
              <a:buNone/>
            </a:pPr>
            <a:r>
              <a:rPr lang="de-DE" dirty="0"/>
              <a:t>	</a:t>
            </a:r>
            <a:r>
              <a:rPr lang="de-DE" dirty="0" smtClean="0"/>
              <a:t>		- Beleuchtungsgerät</a:t>
            </a:r>
            <a:endParaRPr lang="de-DE" dirty="0">
              <a:solidFill>
                <a:srgbClr val="747678"/>
              </a:solidFill>
            </a:endParaRPr>
          </a:p>
          <a:p>
            <a:pPr marL="0" lvl="0" indent="0">
              <a:spcBef>
                <a:spcPts val="400"/>
              </a:spcBef>
              <a:buClr>
                <a:srgbClr val="008444"/>
              </a:buClr>
              <a:buNone/>
            </a:pPr>
            <a:r>
              <a:rPr lang="de-DE" dirty="0">
                <a:solidFill>
                  <a:srgbClr val="747678"/>
                </a:solidFill>
              </a:rPr>
              <a:t>			- Insektenschutz</a:t>
            </a:r>
          </a:p>
          <a:p>
            <a:pPr marL="0" lvl="0" indent="0">
              <a:spcBef>
                <a:spcPts val="400"/>
              </a:spcBef>
              <a:buClr>
                <a:srgbClr val="008444"/>
              </a:buClr>
              <a:buNone/>
            </a:pPr>
            <a:r>
              <a:rPr lang="de-DE" dirty="0">
                <a:solidFill>
                  <a:srgbClr val="747678"/>
                </a:solidFill>
              </a:rPr>
              <a:t>			- </a:t>
            </a:r>
            <a:r>
              <a:rPr lang="de-DE" dirty="0" smtClean="0">
                <a:solidFill>
                  <a:srgbClr val="747678"/>
                </a:solidFill>
              </a:rPr>
              <a:t>UV-Schutz</a:t>
            </a:r>
            <a:endParaRPr lang="de-DE" dirty="0" smtClean="0"/>
          </a:p>
          <a:p>
            <a:pPr marL="0" indent="0">
              <a:spcBef>
                <a:spcPts val="400"/>
              </a:spcBef>
              <a:buNone/>
            </a:pPr>
            <a:r>
              <a:rPr lang="de-DE" dirty="0"/>
              <a:t>	</a:t>
            </a:r>
            <a:r>
              <a:rPr lang="de-DE" dirty="0" smtClean="0"/>
              <a:t>		- Tücher</a:t>
            </a:r>
          </a:p>
          <a:p>
            <a:pPr marL="0" indent="0">
              <a:spcBef>
                <a:spcPts val="400"/>
              </a:spcBef>
              <a:buNone/>
            </a:pPr>
            <a:r>
              <a:rPr lang="de-DE" dirty="0"/>
              <a:t>	</a:t>
            </a:r>
            <a:r>
              <a:rPr lang="de-DE" dirty="0" smtClean="0"/>
              <a:t>		- Atem- Staubschutz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E448EFE-27F1-4AD0-B71B-631361988682}" type="slidenum">
              <a:rPr lang="de-DE" smtClean="0"/>
              <a:pPr/>
              <a:t>43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dirty="0" smtClean="0"/>
              <a:t>| </a:t>
            </a:r>
            <a:r>
              <a:rPr lang="de-DE" dirty="0"/>
              <a:t>09.06.2023 </a:t>
            </a:r>
            <a:r>
              <a:rPr lang="de-DE" dirty="0" smtClean="0"/>
              <a:t>| </a:t>
            </a:r>
            <a:r>
              <a:rPr lang="de-DE" dirty="0" err="1" smtClean="0"/>
              <a:t>Ch</a:t>
            </a:r>
            <a:r>
              <a:rPr lang="de-DE" dirty="0" smtClean="0"/>
              <a:t>. Mier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63702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4. Löschmannschaften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38150" y="1700784"/>
            <a:ext cx="8267700" cy="432054"/>
          </a:xfrm>
        </p:spPr>
        <p:txBody>
          <a:bodyPr/>
          <a:lstStyle/>
          <a:p>
            <a:pPr marL="0" indent="0">
              <a:buNone/>
            </a:pPr>
            <a:r>
              <a:rPr lang="de-DE" dirty="0" smtClean="0"/>
              <a:t>4.3.6 Spezielle PSA zur Vegetationsbrandbekämpfung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E448EFE-27F1-4AD0-B71B-631361988682}" type="slidenum">
              <a:rPr lang="de-DE" smtClean="0"/>
              <a:pPr/>
              <a:t>44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dirty="0" smtClean="0"/>
              <a:t>| </a:t>
            </a:r>
            <a:r>
              <a:rPr lang="de-DE" dirty="0"/>
              <a:t>09.06.2023 </a:t>
            </a:r>
            <a:r>
              <a:rPr lang="de-DE" dirty="0" smtClean="0"/>
              <a:t>| </a:t>
            </a:r>
            <a:r>
              <a:rPr lang="de-DE" dirty="0" err="1" smtClean="0"/>
              <a:t>Ch</a:t>
            </a:r>
            <a:r>
              <a:rPr lang="de-DE" dirty="0" smtClean="0"/>
              <a:t>. Mier</a:t>
            </a:r>
            <a:endParaRPr lang="de-DE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54" y="2564892"/>
            <a:ext cx="4572000" cy="3200400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898576" y="2842266"/>
            <a:ext cx="4400435" cy="24314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u="sng" dirty="0" smtClean="0"/>
              <a:t>Schutzjacke 1-Lagig </a:t>
            </a:r>
            <a:r>
              <a:rPr lang="de-DE" sz="1600" u="sng" dirty="0" err="1" smtClean="0"/>
              <a:t>Vallfirest</a:t>
            </a:r>
            <a:endParaRPr lang="de-DE" sz="1600" u="sng" dirty="0" smtClean="0"/>
          </a:p>
          <a:p>
            <a:endParaRPr lang="de-DE" sz="1600" dirty="0" smtClean="0"/>
          </a:p>
          <a:p>
            <a:pPr algn="l"/>
            <a:r>
              <a:rPr lang="de-DE" sz="1600" dirty="0" smtClean="0"/>
              <a:t>-     </a:t>
            </a:r>
            <a:r>
              <a:rPr lang="de-DE" sz="1600" dirty="0"/>
              <a:t>Aus </a:t>
            </a:r>
            <a:r>
              <a:rPr lang="de-DE" sz="1600" dirty="0" smtClean="0"/>
              <a:t>Lenzing FR</a:t>
            </a:r>
            <a:r>
              <a:rPr lang="de-DE" sz="1600" dirty="0"/>
              <a:t>®, </a:t>
            </a:r>
            <a:r>
              <a:rPr lang="de-DE" sz="1600" dirty="0" smtClean="0"/>
              <a:t>NOMEX® u</a:t>
            </a:r>
            <a:r>
              <a:rPr lang="de-DE" sz="1600" dirty="0"/>
              <a:t>. KEVLAR®</a:t>
            </a:r>
          </a:p>
          <a:p>
            <a:pPr marL="342900" indent="-342900" algn="l">
              <a:buFontTx/>
              <a:buChar char="-"/>
            </a:pPr>
            <a:r>
              <a:rPr lang="de-DE" sz="1600" dirty="0" smtClean="0"/>
              <a:t>Hoher Kragen mit Verschluss</a:t>
            </a:r>
          </a:p>
          <a:p>
            <a:pPr marL="342900" indent="-342900" algn="l">
              <a:buFontTx/>
              <a:buChar char="-"/>
            </a:pPr>
            <a:r>
              <a:rPr lang="de-DE" sz="1600" dirty="0" smtClean="0"/>
              <a:t>Ärmel mit Verschluss</a:t>
            </a:r>
          </a:p>
          <a:p>
            <a:pPr marL="342900" indent="-342900" algn="l">
              <a:buFontTx/>
              <a:buChar char="-"/>
            </a:pPr>
            <a:r>
              <a:rPr lang="de-DE" sz="1600" dirty="0" smtClean="0"/>
              <a:t>Eng anliegender Bund</a:t>
            </a:r>
          </a:p>
          <a:p>
            <a:pPr marL="342900" indent="-342900" algn="l">
              <a:buFontTx/>
              <a:buChar char="-"/>
            </a:pPr>
            <a:r>
              <a:rPr lang="de-DE" sz="1600" dirty="0" smtClean="0"/>
              <a:t>Signalfarbe</a:t>
            </a:r>
          </a:p>
          <a:p>
            <a:pPr marL="342900" indent="-342900" algn="l">
              <a:buFontTx/>
              <a:buChar char="-"/>
            </a:pPr>
            <a:r>
              <a:rPr lang="de-DE" sz="1600" dirty="0" smtClean="0"/>
              <a:t>DIN, EN, ISO gerecht</a:t>
            </a:r>
          </a:p>
          <a:p>
            <a:pPr marL="800100" lvl="1" indent="-342900">
              <a:buFontTx/>
              <a:buChar char="-"/>
            </a:pPr>
            <a:endParaRPr lang="de-DE" dirty="0" smtClean="0"/>
          </a:p>
        </p:txBody>
      </p:sp>
    </p:spTree>
    <p:extLst>
      <p:ext uri="{BB962C8B-B14F-4D97-AF65-F5344CB8AC3E}">
        <p14:creationId xmlns:p14="http://schemas.microsoft.com/office/powerpoint/2010/main" val="26985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4. Löschmannschaften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38150" y="1700784"/>
            <a:ext cx="8267700" cy="183642"/>
          </a:xfrm>
        </p:spPr>
        <p:txBody>
          <a:bodyPr/>
          <a:lstStyle/>
          <a:p>
            <a:pPr marL="0" indent="0">
              <a:buNone/>
            </a:pPr>
            <a:r>
              <a:rPr lang="de-DE" dirty="0" smtClean="0"/>
              <a:t>4.3.6 Spezielle PSA zur Vegetationsbrandbekämpfung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E448EFE-27F1-4AD0-B71B-631361988682}" type="slidenum">
              <a:rPr lang="de-DE" smtClean="0"/>
              <a:pPr/>
              <a:t>45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dirty="0" smtClean="0"/>
              <a:t>| </a:t>
            </a:r>
            <a:r>
              <a:rPr lang="de-DE" dirty="0"/>
              <a:t>09.06.2023 </a:t>
            </a:r>
            <a:r>
              <a:rPr lang="de-DE" dirty="0" smtClean="0"/>
              <a:t>| </a:t>
            </a:r>
            <a:r>
              <a:rPr lang="de-DE" dirty="0" err="1" smtClean="0"/>
              <a:t>Ch</a:t>
            </a:r>
            <a:r>
              <a:rPr lang="de-DE" dirty="0" smtClean="0"/>
              <a:t>. Mier</a:t>
            </a:r>
            <a:endParaRPr lang="de-DE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62" y="2494701"/>
            <a:ext cx="3375965" cy="2813304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1115568" y="3239633"/>
            <a:ext cx="520687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u="sng" dirty="0" err="1" smtClean="0"/>
              <a:t>Vallfirest</a:t>
            </a:r>
            <a:r>
              <a:rPr lang="de-DE" sz="1600" u="sng" dirty="0" smtClean="0"/>
              <a:t> </a:t>
            </a:r>
            <a:r>
              <a:rPr lang="de-DE" sz="1600" u="sng" dirty="0" err="1" smtClean="0"/>
              <a:t>vft</a:t>
            </a:r>
            <a:r>
              <a:rPr lang="de-DE" sz="1600" u="sng" dirty="0" smtClean="0"/>
              <a:t> Maske</a:t>
            </a:r>
          </a:p>
          <a:p>
            <a:endParaRPr lang="de-DE" sz="1600" dirty="0"/>
          </a:p>
          <a:p>
            <a:pPr marL="342900" indent="-342900" algn="l">
              <a:buFontTx/>
              <a:buChar char="-"/>
            </a:pPr>
            <a:r>
              <a:rPr lang="de-DE" sz="1600" dirty="0" smtClean="0"/>
              <a:t>Aus </a:t>
            </a:r>
            <a:r>
              <a:rPr lang="de-DE" sz="1600" dirty="0"/>
              <a:t>Lenzing FR®, </a:t>
            </a:r>
            <a:r>
              <a:rPr lang="de-DE" sz="1600" dirty="0" smtClean="0"/>
              <a:t>NOMEX® u</a:t>
            </a:r>
            <a:r>
              <a:rPr lang="de-DE" sz="1600" dirty="0"/>
              <a:t>. KEVLAR</a:t>
            </a:r>
            <a:r>
              <a:rPr lang="de-DE" sz="1600" dirty="0" smtClean="0"/>
              <a:t>®</a:t>
            </a:r>
          </a:p>
          <a:p>
            <a:pPr marL="342900" indent="-342900" algn="l">
              <a:buFontTx/>
              <a:buChar char="-"/>
            </a:pPr>
            <a:r>
              <a:rPr lang="de-DE" sz="1600" dirty="0" smtClean="0"/>
              <a:t>Schützt Gesicht und Halsbereich vor Glut und Hitze</a:t>
            </a:r>
          </a:p>
          <a:p>
            <a:pPr marL="342900" indent="-342900" algn="l">
              <a:buFontTx/>
              <a:buChar char="-"/>
            </a:pPr>
            <a:r>
              <a:rPr lang="de-DE" sz="1600" dirty="0" smtClean="0"/>
              <a:t>Reduziert die Aspiration von Schadstoffen</a:t>
            </a:r>
            <a:endParaRPr lang="de-DE" sz="1600" dirty="0"/>
          </a:p>
        </p:txBody>
      </p:sp>
    </p:spTree>
    <p:extLst>
      <p:ext uri="{BB962C8B-B14F-4D97-AF65-F5344CB8AC3E}">
        <p14:creationId xmlns:p14="http://schemas.microsoft.com/office/powerpoint/2010/main" val="2313339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4. Löschmannschaften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38150" y="1700784"/>
            <a:ext cx="8267700" cy="183642"/>
          </a:xfrm>
        </p:spPr>
        <p:txBody>
          <a:bodyPr/>
          <a:lstStyle/>
          <a:p>
            <a:pPr marL="0" indent="0">
              <a:buNone/>
            </a:pPr>
            <a:r>
              <a:rPr lang="de-DE" dirty="0" smtClean="0"/>
              <a:t>4.3.6 Spezielle PSA zur Vegetationsbrandbekämpfung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E448EFE-27F1-4AD0-B71B-631361988682}" type="slidenum">
              <a:rPr lang="de-DE" smtClean="0"/>
              <a:pPr/>
              <a:t>46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dirty="0" smtClean="0"/>
              <a:t>| </a:t>
            </a:r>
            <a:r>
              <a:rPr lang="de-DE" dirty="0"/>
              <a:t>09.06.2023 </a:t>
            </a:r>
            <a:r>
              <a:rPr lang="de-DE" dirty="0" smtClean="0"/>
              <a:t>| </a:t>
            </a:r>
            <a:r>
              <a:rPr lang="de-DE" dirty="0" err="1" smtClean="0"/>
              <a:t>Ch</a:t>
            </a:r>
            <a:r>
              <a:rPr lang="de-DE" dirty="0" smtClean="0"/>
              <a:t>. Mier</a:t>
            </a:r>
            <a:endParaRPr lang="de-DE" dirty="0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5293" y="1268729"/>
            <a:ext cx="2637207" cy="2637207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46" y="3469034"/>
            <a:ext cx="3342969" cy="3342969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1026930" y="3429000"/>
            <a:ext cx="3684022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u="sng" dirty="0" smtClean="0"/>
              <a:t>Baumwollunterwäsche</a:t>
            </a:r>
          </a:p>
          <a:p>
            <a:endParaRPr lang="de-DE" sz="1600" dirty="0"/>
          </a:p>
          <a:p>
            <a:pPr marL="342900" indent="-342900" algn="l">
              <a:buFontTx/>
              <a:buChar char="-"/>
            </a:pPr>
            <a:r>
              <a:rPr lang="de-DE" sz="1600" dirty="0" smtClean="0"/>
              <a:t>Schützt zusätzlich vor Hitze</a:t>
            </a:r>
          </a:p>
          <a:p>
            <a:pPr marL="342900" indent="-342900" algn="l">
              <a:buFontTx/>
              <a:buChar char="-"/>
            </a:pPr>
            <a:r>
              <a:rPr lang="de-DE" sz="1600" dirty="0" smtClean="0"/>
              <a:t>Leitet Schweiß ab</a:t>
            </a:r>
          </a:p>
          <a:p>
            <a:pPr marL="342900" indent="-342900" algn="l">
              <a:buFontTx/>
              <a:buChar char="-"/>
            </a:pPr>
            <a:r>
              <a:rPr lang="de-DE" sz="1600" dirty="0" smtClean="0"/>
              <a:t>hält den Körper trocken</a:t>
            </a:r>
          </a:p>
          <a:p>
            <a:pPr marL="342900" indent="-342900" algn="l">
              <a:buFontTx/>
              <a:buChar char="-"/>
            </a:pPr>
            <a:r>
              <a:rPr lang="de-DE" sz="1600" dirty="0" smtClean="0"/>
              <a:t>Hilft bei Temperaturregulierung</a:t>
            </a:r>
          </a:p>
          <a:p>
            <a:pPr marL="342900" indent="-342900" algn="l">
              <a:buFontTx/>
              <a:buChar char="-"/>
            </a:pPr>
            <a:r>
              <a:rPr lang="de-DE" sz="1600" dirty="0" smtClean="0"/>
              <a:t>Sollte aus Baumwollmischgewebe </a:t>
            </a:r>
          </a:p>
          <a:p>
            <a:pPr algn="l"/>
            <a:r>
              <a:rPr lang="de-DE" sz="1600" dirty="0" smtClean="0"/>
              <a:t>      bestehen</a:t>
            </a:r>
            <a:endParaRPr lang="de-DE" sz="1600" dirty="0"/>
          </a:p>
        </p:txBody>
      </p:sp>
    </p:spTree>
    <p:extLst>
      <p:ext uri="{BB962C8B-B14F-4D97-AF65-F5344CB8AC3E}">
        <p14:creationId xmlns:p14="http://schemas.microsoft.com/office/powerpoint/2010/main" val="1132347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4. Löschmannschaften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38150" y="1700784"/>
            <a:ext cx="8267700" cy="183642"/>
          </a:xfrm>
        </p:spPr>
        <p:txBody>
          <a:bodyPr/>
          <a:lstStyle/>
          <a:p>
            <a:pPr marL="0" indent="0">
              <a:buNone/>
            </a:pPr>
            <a:r>
              <a:rPr lang="de-DE" dirty="0" smtClean="0"/>
              <a:t>4.3.6 Spezielle PSA zur Vegetationsbrandbekämpfung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E448EFE-27F1-4AD0-B71B-631361988682}" type="slidenum">
              <a:rPr lang="de-DE" smtClean="0"/>
              <a:pPr/>
              <a:t>47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dirty="0" smtClean="0"/>
              <a:t>| </a:t>
            </a:r>
            <a:r>
              <a:rPr lang="de-DE" dirty="0"/>
              <a:t>09.06.2023 </a:t>
            </a:r>
            <a:r>
              <a:rPr lang="de-DE" dirty="0" smtClean="0"/>
              <a:t>| </a:t>
            </a:r>
            <a:r>
              <a:rPr lang="de-DE" dirty="0" err="1" smtClean="0"/>
              <a:t>Ch</a:t>
            </a:r>
            <a:r>
              <a:rPr lang="de-DE" dirty="0" smtClean="0"/>
              <a:t>. Mier</a:t>
            </a:r>
            <a:endParaRPr lang="de-DE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8190" y="2043338"/>
            <a:ext cx="3826383" cy="3826383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438150" y="3429000"/>
            <a:ext cx="487961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u="sng" dirty="0" smtClean="0"/>
              <a:t>Feuerwehrhelm </a:t>
            </a:r>
            <a:r>
              <a:rPr lang="de-DE" sz="1600" u="sng" dirty="0" err="1" smtClean="0"/>
              <a:t>vft</a:t>
            </a:r>
            <a:r>
              <a:rPr lang="de-DE" sz="1600" u="sng" dirty="0" smtClean="0"/>
              <a:t> 1 </a:t>
            </a:r>
            <a:r>
              <a:rPr lang="de-DE" sz="1600" u="sng" dirty="0" err="1" smtClean="0"/>
              <a:t>Vallfirest</a:t>
            </a:r>
            <a:endParaRPr lang="de-DE" sz="1600" u="sng" dirty="0" smtClean="0"/>
          </a:p>
          <a:p>
            <a:endParaRPr lang="de-DE" sz="1600" u="sng" dirty="0"/>
          </a:p>
          <a:p>
            <a:pPr marL="342900" indent="-342900" algn="l">
              <a:buFontTx/>
              <a:buChar char="-"/>
            </a:pPr>
            <a:r>
              <a:rPr lang="de-DE" sz="1600" dirty="0" smtClean="0"/>
              <a:t>Schutzhelm zur Vegetationsbrandbekämpfung</a:t>
            </a:r>
          </a:p>
          <a:p>
            <a:pPr marL="342900" indent="-342900" algn="l">
              <a:buFontTx/>
              <a:buChar char="-"/>
            </a:pPr>
            <a:r>
              <a:rPr lang="de-DE" sz="1600" dirty="0"/>
              <a:t>Nach EN </a:t>
            </a:r>
            <a:r>
              <a:rPr lang="de-DE" sz="1600" dirty="0" smtClean="0"/>
              <a:t>16471</a:t>
            </a:r>
          </a:p>
          <a:p>
            <a:pPr marL="342900" indent="-342900" algn="l">
              <a:buFontTx/>
              <a:buChar char="-"/>
            </a:pPr>
            <a:r>
              <a:rPr lang="de-DE" sz="1600" dirty="0" smtClean="0"/>
              <a:t>Leichter und Luftdurchlässiger als Helme nach EN 443</a:t>
            </a:r>
            <a:endParaRPr lang="de-DE" sz="1600" dirty="0"/>
          </a:p>
        </p:txBody>
      </p:sp>
    </p:spTree>
    <p:extLst>
      <p:ext uri="{BB962C8B-B14F-4D97-AF65-F5344CB8AC3E}">
        <p14:creationId xmlns:p14="http://schemas.microsoft.com/office/powerpoint/2010/main" val="4253419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4. Löschmannschaften</a:t>
            </a:r>
            <a:endParaRPr lang="de-DE" dirty="0"/>
          </a:p>
        </p:txBody>
      </p:sp>
      <p:sp>
        <p:nvSpPr>
          <p:cNvPr id="10" name="Inhaltsplatzhalter 9"/>
          <p:cNvSpPr>
            <a:spLocks noGrp="1"/>
          </p:cNvSpPr>
          <p:nvPr>
            <p:ph idx="1"/>
          </p:nvPr>
        </p:nvSpPr>
        <p:spPr>
          <a:xfrm>
            <a:off x="438150" y="1700784"/>
            <a:ext cx="8267700" cy="4528566"/>
          </a:xfrm>
        </p:spPr>
        <p:txBody>
          <a:bodyPr/>
          <a:lstStyle/>
          <a:p>
            <a:pPr marL="0" indent="0">
              <a:buNone/>
            </a:pPr>
            <a:r>
              <a:rPr lang="de-DE" dirty="0" smtClean="0"/>
              <a:t>4.4. Ausrüstung</a:t>
            </a:r>
          </a:p>
          <a:p>
            <a:pPr marL="0" indent="0">
              <a:spcBef>
                <a:spcPts val="400"/>
              </a:spcBef>
              <a:buNone/>
            </a:pPr>
            <a:r>
              <a:rPr lang="de-DE" dirty="0"/>
              <a:t>	</a:t>
            </a:r>
            <a:r>
              <a:rPr lang="de-DE" dirty="0" smtClean="0"/>
              <a:t>	- Feuerpatschen</a:t>
            </a:r>
          </a:p>
          <a:p>
            <a:pPr marL="0" indent="0">
              <a:spcBef>
                <a:spcPts val="400"/>
              </a:spcBef>
              <a:buNone/>
            </a:pPr>
            <a:r>
              <a:rPr lang="de-DE" dirty="0"/>
              <a:t>	</a:t>
            </a:r>
            <a:r>
              <a:rPr lang="de-DE" dirty="0" smtClean="0"/>
              <a:t>	- Schaufeln:	</a:t>
            </a:r>
            <a:r>
              <a:rPr lang="de-DE" dirty="0"/>
              <a:t>- Spaten</a:t>
            </a:r>
          </a:p>
          <a:p>
            <a:pPr marL="0" indent="0">
              <a:spcBef>
                <a:spcPts val="400"/>
              </a:spcBef>
              <a:buNone/>
            </a:pPr>
            <a:r>
              <a:rPr lang="de-DE" dirty="0"/>
              <a:t>			</a:t>
            </a:r>
            <a:r>
              <a:rPr lang="de-DE" dirty="0" smtClean="0"/>
              <a:t>	- </a:t>
            </a:r>
            <a:r>
              <a:rPr lang="de-DE" dirty="0"/>
              <a:t>Bayerische Sandschaufel</a:t>
            </a:r>
          </a:p>
          <a:p>
            <a:pPr marL="0" indent="0">
              <a:spcBef>
                <a:spcPts val="400"/>
              </a:spcBef>
              <a:buNone/>
            </a:pPr>
            <a:r>
              <a:rPr lang="de-DE" dirty="0"/>
              <a:t>			</a:t>
            </a:r>
            <a:r>
              <a:rPr lang="de-DE" dirty="0" smtClean="0"/>
              <a:t>	- </a:t>
            </a:r>
            <a:r>
              <a:rPr lang="de-DE" dirty="0"/>
              <a:t>US Forstschaufel</a:t>
            </a:r>
          </a:p>
          <a:p>
            <a:pPr marL="0" indent="0">
              <a:spcBef>
                <a:spcPts val="400"/>
              </a:spcBef>
              <a:buNone/>
            </a:pPr>
            <a:endParaRPr lang="de-DE" dirty="0" smtClean="0"/>
          </a:p>
          <a:p>
            <a:pPr marL="0" indent="0">
              <a:spcBef>
                <a:spcPts val="400"/>
              </a:spcBef>
              <a:buNone/>
            </a:pPr>
            <a:r>
              <a:rPr lang="de-DE" dirty="0"/>
              <a:t>	</a:t>
            </a:r>
            <a:r>
              <a:rPr lang="de-DE" dirty="0" smtClean="0"/>
              <a:t>	- Hacken:		- </a:t>
            </a:r>
            <a:r>
              <a:rPr lang="de-DE" dirty="0"/>
              <a:t>Spitzhacke</a:t>
            </a:r>
          </a:p>
          <a:p>
            <a:pPr marL="0" indent="0">
              <a:spcBef>
                <a:spcPts val="400"/>
              </a:spcBef>
              <a:buNone/>
            </a:pPr>
            <a:r>
              <a:rPr lang="de-DE" dirty="0"/>
              <a:t>			</a:t>
            </a:r>
            <a:r>
              <a:rPr lang="de-DE" dirty="0" smtClean="0"/>
              <a:t>	- </a:t>
            </a:r>
            <a:r>
              <a:rPr lang="de-DE" dirty="0"/>
              <a:t>Platthacke</a:t>
            </a:r>
          </a:p>
          <a:p>
            <a:pPr marL="0" indent="0">
              <a:spcBef>
                <a:spcPts val="400"/>
              </a:spcBef>
              <a:buNone/>
            </a:pPr>
            <a:r>
              <a:rPr lang="de-DE" dirty="0"/>
              <a:t>			</a:t>
            </a:r>
            <a:r>
              <a:rPr lang="de-DE" dirty="0" smtClean="0"/>
              <a:t>	- </a:t>
            </a:r>
            <a:r>
              <a:rPr lang="de-DE" dirty="0" err="1"/>
              <a:t>Gorgui</a:t>
            </a:r>
            <a:r>
              <a:rPr lang="de-DE" dirty="0"/>
              <a:t>-Tool</a:t>
            </a:r>
          </a:p>
          <a:p>
            <a:pPr marL="0" indent="0">
              <a:spcBef>
                <a:spcPts val="400"/>
              </a:spcBef>
              <a:buNone/>
            </a:pPr>
            <a:r>
              <a:rPr lang="de-DE" dirty="0"/>
              <a:t>			</a:t>
            </a:r>
            <a:r>
              <a:rPr lang="de-DE" dirty="0" smtClean="0"/>
              <a:t>	- </a:t>
            </a:r>
            <a:r>
              <a:rPr lang="de-DE" dirty="0" err="1"/>
              <a:t>McLeod</a:t>
            </a:r>
            <a:r>
              <a:rPr lang="de-DE" dirty="0"/>
              <a:t>-Tool</a:t>
            </a:r>
          </a:p>
          <a:p>
            <a:pPr marL="0" indent="0">
              <a:spcBef>
                <a:spcPts val="400"/>
              </a:spcBef>
              <a:buNone/>
            </a:pPr>
            <a:r>
              <a:rPr lang="de-DE" dirty="0"/>
              <a:t>	</a:t>
            </a:r>
            <a:r>
              <a:rPr lang="de-DE" dirty="0" smtClean="0"/>
              <a:t>	- Äxte</a:t>
            </a:r>
          </a:p>
          <a:p>
            <a:pPr marL="0" indent="0">
              <a:spcBef>
                <a:spcPts val="400"/>
              </a:spcBef>
              <a:buNone/>
            </a:pPr>
            <a:r>
              <a:rPr lang="de-DE" dirty="0"/>
              <a:t>	</a:t>
            </a:r>
            <a:r>
              <a:rPr lang="de-DE" dirty="0" smtClean="0"/>
              <a:t>	- Wasserrucksack</a:t>
            </a:r>
          </a:p>
          <a:p>
            <a:pPr marL="0" indent="0">
              <a:spcBef>
                <a:spcPts val="400"/>
              </a:spcBef>
              <a:buNone/>
            </a:pPr>
            <a:r>
              <a:rPr lang="de-DE" dirty="0"/>
              <a:t>	</a:t>
            </a:r>
            <a:r>
              <a:rPr lang="de-DE" dirty="0" smtClean="0"/>
              <a:t>	- Motorsägen</a:t>
            </a:r>
          </a:p>
          <a:p>
            <a:pPr marL="0" indent="0">
              <a:spcBef>
                <a:spcPts val="400"/>
              </a:spcBef>
              <a:buNone/>
            </a:pPr>
            <a:r>
              <a:rPr lang="de-DE" dirty="0"/>
              <a:t>	</a:t>
            </a:r>
            <a:r>
              <a:rPr lang="de-DE" dirty="0" smtClean="0"/>
              <a:t>	- </a:t>
            </a:r>
            <a:r>
              <a:rPr lang="de-DE" dirty="0" err="1" smtClean="0"/>
              <a:t>Rückenkraxen</a:t>
            </a:r>
            <a:r>
              <a:rPr lang="de-DE" dirty="0" smtClean="0"/>
              <a:t>:	- für Löschangriff</a:t>
            </a:r>
          </a:p>
          <a:p>
            <a:pPr marL="0" indent="0">
              <a:spcBef>
                <a:spcPts val="400"/>
              </a:spcBef>
              <a:buNone/>
            </a:pPr>
            <a:r>
              <a:rPr lang="de-DE" dirty="0"/>
              <a:t>	</a:t>
            </a:r>
            <a:r>
              <a:rPr lang="de-DE" dirty="0" smtClean="0"/>
              <a:t>			- für Tragkraftspritze	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E448EFE-27F1-4AD0-B71B-631361988682}" type="slidenum">
              <a:rPr lang="de-DE" smtClean="0"/>
              <a:pPr/>
              <a:t>48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dirty="0"/>
              <a:t>| 09.06.2023 </a:t>
            </a:r>
            <a:r>
              <a:rPr lang="de-DE" dirty="0" smtClean="0"/>
              <a:t>| </a:t>
            </a:r>
            <a:r>
              <a:rPr lang="de-DE" dirty="0" err="1" smtClean="0"/>
              <a:t>Ch</a:t>
            </a:r>
            <a:r>
              <a:rPr lang="de-DE" dirty="0" smtClean="0"/>
              <a:t>. Mier</a:t>
            </a:r>
            <a:endParaRPr lang="de-DE" dirty="0"/>
          </a:p>
        </p:txBody>
      </p:sp>
      <p:sp>
        <p:nvSpPr>
          <p:cNvPr id="3" name="Abgerundetes Rechteck 2"/>
          <p:cNvSpPr/>
          <p:nvPr/>
        </p:nvSpPr>
        <p:spPr bwMode="auto">
          <a:xfrm>
            <a:off x="1979676" y="1882027"/>
            <a:ext cx="4752594" cy="1296162"/>
          </a:xfrm>
          <a:prstGeom prst="roundRect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79444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216" y="2564892"/>
            <a:ext cx="2645184" cy="2645184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4. Löschmannschaften</a:t>
            </a:r>
            <a:endParaRPr lang="de-DE" dirty="0"/>
          </a:p>
        </p:txBody>
      </p:sp>
      <p:sp>
        <p:nvSpPr>
          <p:cNvPr id="10" name="Inhaltsplatzhalter 9"/>
          <p:cNvSpPr>
            <a:spLocks noGrp="1"/>
          </p:cNvSpPr>
          <p:nvPr>
            <p:ph idx="1"/>
          </p:nvPr>
        </p:nvSpPr>
        <p:spPr>
          <a:xfrm>
            <a:off x="438150" y="1700784"/>
            <a:ext cx="8267700" cy="1728216"/>
          </a:xfrm>
        </p:spPr>
        <p:txBody>
          <a:bodyPr/>
          <a:lstStyle/>
          <a:p>
            <a:pPr marL="0" indent="0">
              <a:buNone/>
            </a:pPr>
            <a:r>
              <a:rPr lang="de-DE" dirty="0" smtClean="0"/>
              <a:t>4.4. Ausrüstung</a:t>
            </a:r>
          </a:p>
          <a:p>
            <a:pPr marL="0" indent="0">
              <a:spcBef>
                <a:spcPts val="400"/>
              </a:spcBef>
              <a:buNone/>
            </a:pPr>
            <a:r>
              <a:rPr lang="de-DE" dirty="0"/>
              <a:t>	</a:t>
            </a:r>
            <a:r>
              <a:rPr lang="de-DE" dirty="0" smtClean="0"/>
              <a:t>	- Feuerpatschen</a:t>
            </a:r>
          </a:p>
          <a:p>
            <a:pPr marL="0" indent="0">
              <a:spcBef>
                <a:spcPts val="400"/>
              </a:spcBef>
              <a:buNone/>
            </a:pPr>
            <a:r>
              <a:rPr lang="de-DE" dirty="0"/>
              <a:t>	</a:t>
            </a:r>
            <a:r>
              <a:rPr lang="de-DE" dirty="0" smtClean="0"/>
              <a:t>	- Schaufeln:	</a:t>
            </a:r>
            <a:r>
              <a:rPr lang="de-DE" dirty="0"/>
              <a:t>- Spaten</a:t>
            </a:r>
          </a:p>
          <a:p>
            <a:pPr marL="0" indent="0">
              <a:spcBef>
                <a:spcPts val="400"/>
              </a:spcBef>
              <a:buNone/>
            </a:pPr>
            <a:r>
              <a:rPr lang="de-DE" dirty="0"/>
              <a:t>			</a:t>
            </a:r>
            <a:r>
              <a:rPr lang="de-DE" dirty="0" smtClean="0"/>
              <a:t>	- </a:t>
            </a:r>
            <a:r>
              <a:rPr lang="de-DE" dirty="0"/>
              <a:t>Bayerische Sandschaufel</a:t>
            </a:r>
          </a:p>
          <a:p>
            <a:pPr marL="0" indent="0">
              <a:spcBef>
                <a:spcPts val="400"/>
              </a:spcBef>
              <a:buNone/>
            </a:pPr>
            <a:r>
              <a:rPr lang="de-DE" dirty="0"/>
              <a:t>			</a:t>
            </a:r>
            <a:r>
              <a:rPr lang="de-DE" dirty="0" smtClean="0"/>
              <a:t>	- </a:t>
            </a:r>
            <a:r>
              <a:rPr lang="de-DE" dirty="0"/>
              <a:t>US Forstschaufel</a:t>
            </a:r>
          </a:p>
          <a:p>
            <a:pPr marL="0" indent="0">
              <a:spcBef>
                <a:spcPts val="400"/>
              </a:spcBef>
              <a:buNone/>
            </a:pPr>
            <a:endParaRPr lang="de-DE" dirty="0" smtClean="0"/>
          </a:p>
          <a:p>
            <a:pPr marL="0" indent="0">
              <a:spcBef>
                <a:spcPts val="400"/>
              </a:spcBef>
              <a:buNone/>
            </a:pPr>
            <a:r>
              <a:rPr lang="de-DE" dirty="0"/>
              <a:t>	</a:t>
            </a:r>
            <a:r>
              <a:rPr lang="de-DE" dirty="0" smtClean="0"/>
              <a:t>		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E448EFE-27F1-4AD0-B71B-631361988682}" type="slidenum">
              <a:rPr lang="de-DE" smtClean="0"/>
              <a:pPr/>
              <a:t>49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dirty="0" smtClean="0"/>
              <a:t>| </a:t>
            </a:r>
            <a:r>
              <a:rPr lang="de-DE" dirty="0"/>
              <a:t>09.06.2023 </a:t>
            </a:r>
            <a:r>
              <a:rPr lang="de-DE" dirty="0" smtClean="0"/>
              <a:t>| </a:t>
            </a:r>
            <a:r>
              <a:rPr lang="de-DE" dirty="0" err="1" smtClean="0"/>
              <a:t>Ch</a:t>
            </a:r>
            <a:r>
              <a:rPr lang="de-DE" dirty="0" smtClean="0"/>
              <a:t>. Mier</a:t>
            </a:r>
            <a:endParaRPr lang="de-DE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423" y="3645584"/>
            <a:ext cx="2399361" cy="2399361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38" y="3718437"/>
            <a:ext cx="2592324" cy="2288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155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1. Arten von Vegetationsbränden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38150" y="1700784"/>
            <a:ext cx="8267700" cy="1728216"/>
          </a:xfrm>
        </p:spPr>
        <p:txBody>
          <a:bodyPr/>
          <a:lstStyle/>
          <a:p>
            <a:r>
              <a:rPr lang="de-DE" dirty="0" smtClean="0"/>
              <a:t>1.1 Waldbrände</a:t>
            </a:r>
          </a:p>
          <a:p>
            <a:endParaRPr lang="de-DE" dirty="0"/>
          </a:p>
          <a:p>
            <a:endParaRPr lang="de-DE" dirty="0" smtClean="0"/>
          </a:p>
          <a:p>
            <a:pPr marL="0" indent="0">
              <a:buNone/>
            </a:pPr>
            <a:r>
              <a:rPr lang="de-DE" dirty="0" smtClean="0"/>
              <a:t>Bodenfeuer:	Sind Brände der Vegetation am Boden des Waldes. Also von 			Sträuchern, Kraut, Gräsern, Jungbäumen und abgestorbenem Material.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 smtClean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E448EFE-27F1-4AD0-B71B-631361988682}" type="slidenum">
              <a:rPr lang="de-DE" smtClean="0"/>
              <a:pPr/>
              <a:t>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dirty="0" smtClean="0"/>
              <a:t>| </a:t>
            </a:r>
            <a:r>
              <a:rPr lang="de-DE" dirty="0"/>
              <a:t>09.06.2023 </a:t>
            </a:r>
            <a:r>
              <a:rPr lang="de-DE" dirty="0" smtClean="0"/>
              <a:t>| </a:t>
            </a:r>
            <a:r>
              <a:rPr lang="de-DE" dirty="0" err="1" smtClean="0"/>
              <a:t>Ch</a:t>
            </a:r>
            <a:r>
              <a:rPr lang="de-DE" dirty="0" smtClean="0"/>
              <a:t>. Mier</a:t>
            </a:r>
            <a:endParaRPr lang="de-DE" dirty="0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5808" y="3429000"/>
            <a:ext cx="6108192" cy="3435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201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4. Löschmannschaften</a:t>
            </a:r>
            <a:endParaRPr lang="de-DE" dirty="0"/>
          </a:p>
        </p:txBody>
      </p:sp>
      <p:sp>
        <p:nvSpPr>
          <p:cNvPr id="10" name="Inhaltsplatzhalter 9"/>
          <p:cNvSpPr>
            <a:spLocks noGrp="1"/>
          </p:cNvSpPr>
          <p:nvPr>
            <p:ph idx="1"/>
          </p:nvPr>
        </p:nvSpPr>
        <p:spPr>
          <a:xfrm>
            <a:off x="438150" y="1700784"/>
            <a:ext cx="8267700" cy="4528566"/>
          </a:xfrm>
        </p:spPr>
        <p:txBody>
          <a:bodyPr/>
          <a:lstStyle/>
          <a:p>
            <a:pPr marL="0" indent="0">
              <a:buNone/>
            </a:pPr>
            <a:r>
              <a:rPr lang="de-DE" dirty="0" smtClean="0"/>
              <a:t>4.4. Ausrüstung</a:t>
            </a:r>
          </a:p>
          <a:p>
            <a:pPr marL="0" indent="0">
              <a:spcBef>
                <a:spcPts val="400"/>
              </a:spcBef>
              <a:buNone/>
            </a:pPr>
            <a:r>
              <a:rPr lang="de-DE" dirty="0"/>
              <a:t>	</a:t>
            </a:r>
            <a:r>
              <a:rPr lang="de-DE" dirty="0" smtClean="0"/>
              <a:t>	- Feuerpatschen</a:t>
            </a:r>
          </a:p>
          <a:p>
            <a:pPr marL="0" indent="0">
              <a:spcBef>
                <a:spcPts val="400"/>
              </a:spcBef>
              <a:buNone/>
            </a:pPr>
            <a:r>
              <a:rPr lang="de-DE" dirty="0"/>
              <a:t>	</a:t>
            </a:r>
            <a:r>
              <a:rPr lang="de-DE" dirty="0" smtClean="0"/>
              <a:t>	- Schaufeln:	</a:t>
            </a:r>
            <a:r>
              <a:rPr lang="de-DE" dirty="0"/>
              <a:t>- Spaten</a:t>
            </a:r>
          </a:p>
          <a:p>
            <a:pPr marL="0" indent="0">
              <a:spcBef>
                <a:spcPts val="400"/>
              </a:spcBef>
              <a:buNone/>
            </a:pPr>
            <a:r>
              <a:rPr lang="de-DE" dirty="0"/>
              <a:t>			</a:t>
            </a:r>
            <a:r>
              <a:rPr lang="de-DE" dirty="0" smtClean="0"/>
              <a:t>	- </a:t>
            </a:r>
            <a:r>
              <a:rPr lang="de-DE" dirty="0"/>
              <a:t>Bayerische Sandschaufel</a:t>
            </a:r>
          </a:p>
          <a:p>
            <a:pPr marL="0" indent="0">
              <a:spcBef>
                <a:spcPts val="400"/>
              </a:spcBef>
              <a:buNone/>
            </a:pPr>
            <a:r>
              <a:rPr lang="de-DE" dirty="0"/>
              <a:t>			</a:t>
            </a:r>
            <a:r>
              <a:rPr lang="de-DE" dirty="0" smtClean="0"/>
              <a:t>	- </a:t>
            </a:r>
            <a:r>
              <a:rPr lang="de-DE" dirty="0"/>
              <a:t>US Forstschaufel</a:t>
            </a:r>
          </a:p>
          <a:p>
            <a:pPr marL="0" indent="0">
              <a:spcBef>
                <a:spcPts val="400"/>
              </a:spcBef>
              <a:buNone/>
            </a:pPr>
            <a:endParaRPr lang="de-DE" dirty="0" smtClean="0"/>
          </a:p>
          <a:p>
            <a:pPr marL="0" indent="0">
              <a:spcBef>
                <a:spcPts val="400"/>
              </a:spcBef>
              <a:buNone/>
            </a:pPr>
            <a:r>
              <a:rPr lang="de-DE" dirty="0"/>
              <a:t>	</a:t>
            </a:r>
            <a:r>
              <a:rPr lang="de-DE" dirty="0" smtClean="0"/>
              <a:t>	- Hacken:		- </a:t>
            </a:r>
            <a:r>
              <a:rPr lang="de-DE" dirty="0"/>
              <a:t>Spitzhacke</a:t>
            </a:r>
          </a:p>
          <a:p>
            <a:pPr marL="0" indent="0">
              <a:spcBef>
                <a:spcPts val="400"/>
              </a:spcBef>
              <a:buNone/>
            </a:pPr>
            <a:r>
              <a:rPr lang="de-DE" dirty="0"/>
              <a:t>			</a:t>
            </a:r>
            <a:r>
              <a:rPr lang="de-DE" dirty="0" smtClean="0"/>
              <a:t>	- </a:t>
            </a:r>
            <a:r>
              <a:rPr lang="de-DE" dirty="0"/>
              <a:t>Platthacke</a:t>
            </a:r>
          </a:p>
          <a:p>
            <a:pPr marL="0" indent="0">
              <a:spcBef>
                <a:spcPts val="400"/>
              </a:spcBef>
              <a:buNone/>
            </a:pPr>
            <a:r>
              <a:rPr lang="de-DE" dirty="0"/>
              <a:t>			</a:t>
            </a:r>
            <a:r>
              <a:rPr lang="de-DE" dirty="0" smtClean="0"/>
              <a:t>	- </a:t>
            </a:r>
            <a:r>
              <a:rPr lang="de-DE" dirty="0" err="1"/>
              <a:t>Gorgui</a:t>
            </a:r>
            <a:r>
              <a:rPr lang="de-DE" dirty="0"/>
              <a:t>-Tool</a:t>
            </a:r>
          </a:p>
          <a:p>
            <a:pPr marL="0" indent="0">
              <a:spcBef>
                <a:spcPts val="400"/>
              </a:spcBef>
              <a:buNone/>
            </a:pPr>
            <a:r>
              <a:rPr lang="de-DE" dirty="0"/>
              <a:t>			</a:t>
            </a:r>
            <a:r>
              <a:rPr lang="de-DE" dirty="0" smtClean="0"/>
              <a:t>	- </a:t>
            </a:r>
            <a:r>
              <a:rPr lang="de-DE" dirty="0" err="1"/>
              <a:t>McLeod</a:t>
            </a:r>
            <a:r>
              <a:rPr lang="de-DE" dirty="0"/>
              <a:t>-Tool</a:t>
            </a:r>
          </a:p>
          <a:p>
            <a:pPr marL="0" indent="0">
              <a:spcBef>
                <a:spcPts val="400"/>
              </a:spcBef>
              <a:buNone/>
            </a:pPr>
            <a:r>
              <a:rPr lang="de-DE" dirty="0"/>
              <a:t>	</a:t>
            </a:r>
            <a:r>
              <a:rPr lang="de-DE" dirty="0" smtClean="0"/>
              <a:t>	- Äxte</a:t>
            </a:r>
          </a:p>
          <a:p>
            <a:pPr marL="0" indent="0">
              <a:spcBef>
                <a:spcPts val="400"/>
              </a:spcBef>
              <a:buNone/>
            </a:pPr>
            <a:r>
              <a:rPr lang="de-DE" dirty="0"/>
              <a:t>	</a:t>
            </a:r>
            <a:r>
              <a:rPr lang="de-DE" dirty="0" smtClean="0"/>
              <a:t>	- Wasserrucksack</a:t>
            </a:r>
          </a:p>
          <a:p>
            <a:pPr marL="0" indent="0">
              <a:spcBef>
                <a:spcPts val="400"/>
              </a:spcBef>
              <a:buNone/>
            </a:pPr>
            <a:r>
              <a:rPr lang="de-DE" dirty="0"/>
              <a:t>	</a:t>
            </a:r>
            <a:r>
              <a:rPr lang="de-DE" dirty="0" smtClean="0"/>
              <a:t>	- Motorsägen</a:t>
            </a:r>
          </a:p>
          <a:p>
            <a:pPr marL="0" indent="0">
              <a:spcBef>
                <a:spcPts val="400"/>
              </a:spcBef>
              <a:buNone/>
            </a:pPr>
            <a:r>
              <a:rPr lang="de-DE" dirty="0"/>
              <a:t>	</a:t>
            </a:r>
            <a:r>
              <a:rPr lang="de-DE" dirty="0" smtClean="0"/>
              <a:t>	- </a:t>
            </a:r>
            <a:r>
              <a:rPr lang="de-DE" dirty="0" err="1" smtClean="0"/>
              <a:t>Rückenkraxen</a:t>
            </a:r>
            <a:r>
              <a:rPr lang="de-DE" dirty="0" smtClean="0"/>
              <a:t>:	- für Löschangriff</a:t>
            </a:r>
          </a:p>
          <a:p>
            <a:pPr marL="0" indent="0">
              <a:spcBef>
                <a:spcPts val="400"/>
              </a:spcBef>
              <a:buNone/>
            </a:pPr>
            <a:r>
              <a:rPr lang="de-DE" dirty="0"/>
              <a:t>	</a:t>
            </a:r>
            <a:r>
              <a:rPr lang="de-DE" dirty="0" smtClean="0"/>
              <a:t>			- für Tragkraftspritze	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E448EFE-27F1-4AD0-B71B-631361988682}" type="slidenum">
              <a:rPr lang="de-DE" smtClean="0"/>
              <a:pPr/>
              <a:t>50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dirty="0" smtClean="0"/>
              <a:t>| </a:t>
            </a:r>
            <a:r>
              <a:rPr lang="de-DE" dirty="0"/>
              <a:t>09.06.2023 </a:t>
            </a:r>
            <a:r>
              <a:rPr lang="de-DE" dirty="0" smtClean="0"/>
              <a:t>| </a:t>
            </a:r>
            <a:r>
              <a:rPr lang="de-DE" dirty="0" err="1" smtClean="0"/>
              <a:t>Ch</a:t>
            </a:r>
            <a:r>
              <a:rPr lang="de-DE" dirty="0" smtClean="0"/>
              <a:t>. Mier</a:t>
            </a:r>
            <a:endParaRPr lang="de-DE" dirty="0"/>
          </a:p>
        </p:txBody>
      </p:sp>
      <p:sp>
        <p:nvSpPr>
          <p:cNvPr id="7" name="Abgerundetes Rechteck 6"/>
          <p:cNvSpPr/>
          <p:nvPr/>
        </p:nvSpPr>
        <p:spPr bwMode="auto">
          <a:xfrm>
            <a:off x="1979676" y="3429000"/>
            <a:ext cx="3888486" cy="1296162"/>
          </a:xfrm>
          <a:prstGeom prst="roundRect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42838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708" y="2522566"/>
            <a:ext cx="2718054" cy="2718054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5656" y="3053144"/>
            <a:ext cx="1906520" cy="2996946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4. Löschmannschaften</a:t>
            </a:r>
            <a:endParaRPr lang="de-DE" dirty="0"/>
          </a:p>
        </p:txBody>
      </p:sp>
      <p:sp>
        <p:nvSpPr>
          <p:cNvPr id="10" name="Inhaltsplatzhalter 9"/>
          <p:cNvSpPr>
            <a:spLocks noGrp="1"/>
          </p:cNvSpPr>
          <p:nvPr>
            <p:ph idx="1"/>
          </p:nvPr>
        </p:nvSpPr>
        <p:spPr>
          <a:xfrm>
            <a:off x="438150" y="1700784"/>
            <a:ext cx="8267700" cy="1296162"/>
          </a:xfrm>
        </p:spPr>
        <p:txBody>
          <a:bodyPr/>
          <a:lstStyle/>
          <a:p>
            <a:pPr marL="0" indent="0">
              <a:buNone/>
            </a:pPr>
            <a:r>
              <a:rPr lang="de-DE" dirty="0" smtClean="0"/>
              <a:t>4.4. Ausrüstung</a:t>
            </a:r>
          </a:p>
          <a:p>
            <a:pPr marL="0" indent="0">
              <a:spcBef>
                <a:spcPts val="400"/>
              </a:spcBef>
              <a:buNone/>
            </a:pPr>
            <a:r>
              <a:rPr lang="de-DE" dirty="0"/>
              <a:t>	</a:t>
            </a:r>
            <a:r>
              <a:rPr lang="de-DE" dirty="0" smtClean="0"/>
              <a:t>	- Hacken:		- </a:t>
            </a:r>
            <a:r>
              <a:rPr lang="de-DE" dirty="0"/>
              <a:t>Spitzhacke</a:t>
            </a:r>
          </a:p>
          <a:p>
            <a:pPr marL="0" indent="0">
              <a:spcBef>
                <a:spcPts val="400"/>
              </a:spcBef>
              <a:buNone/>
            </a:pPr>
            <a:r>
              <a:rPr lang="de-DE" dirty="0"/>
              <a:t>			</a:t>
            </a:r>
            <a:r>
              <a:rPr lang="de-DE" dirty="0" smtClean="0"/>
              <a:t>	- </a:t>
            </a:r>
            <a:r>
              <a:rPr lang="de-DE" dirty="0"/>
              <a:t>Platthacke</a:t>
            </a:r>
          </a:p>
          <a:p>
            <a:pPr marL="0" indent="0">
              <a:spcBef>
                <a:spcPts val="400"/>
              </a:spcBef>
              <a:buNone/>
            </a:pPr>
            <a:r>
              <a:rPr lang="de-DE" dirty="0"/>
              <a:t>			</a:t>
            </a:r>
            <a:r>
              <a:rPr lang="de-DE" dirty="0" smtClean="0"/>
              <a:t>	- </a:t>
            </a:r>
            <a:r>
              <a:rPr lang="de-DE" dirty="0" err="1"/>
              <a:t>Gorgui</a:t>
            </a:r>
            <a:r>
              <a:rPr lang="de-DE" dirty="0"/>
              <a:t>-Tool</a:t>
            </a:r>
          </a:p>
          <a:p>
            <a:pPr marL="0" indent="0">
              <a:spcBef>
                <a:spcPts val="400"/>
              </a:spcBef>
              <a:buNone/>
            </a:pPr>
            <a:r>
              <a:rPr lang="de-DE" dirty="0"/>
              <a:t>			</a:t>
            </a:r>
            <a:r>
              <a:rPr lang="de-DE" dirty="0" smtClean="0"/>
              <a:t>	- </a:t>
            </a:r>
            <a:r>
              <a:rPr lang="de-DE" dirty="0" err="1"/>
              <a:t>McLeod</a:t>
            </a:r>
            <a:r>
              <a:rPr lang="de-DE" dirty="0"/>
              <a:t>-Tool</a:t>
            </a:r>
          </a:p>
          <a:p>
            <a:pPr marL="0" indent="0">
              <a:spcBef>
                <a:spcPts val="400"/>
              </a:spcBef>
              <a:buNone/>
            </a:pPr>
            <a:r>
              <a:rPr lang="de-DE" dirty="0"/>
              <a:t>	</a:t>
            </a:r>
            <a:r>
              <a:rPr lang="de-DE" dirty="0" smtClean="0"/>
              <a:t>		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E448EFE-27F1-4AD0-B71B-631361988682}" type="slidenum">
              <a:rPr lang="de-DE" smtClean="0"/>
              <a:pPr/>
              <a:t>51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dirty="0" smtClean="0"/>
              <a:t>| </a:t>
            </a:r>
            <a:r>
              <a:rPr lang="de-DE" dirty="0"/>
              <a:t>09.06.2023 </a:t>
            </a:r>
            <a:r>
              <a:rPr lang="de-DE" dirty="0" smtClean="0"/>
              <a:t>| </a:t>
            </a:r>
            <a:r>
              <a:rPr lang="de-DE" dirty="0" err="1" smtClean="0"/>
              <a:t>Ch</a:t>
            </a:r>
            <a:r>
              <a:rPr lang="de-DE" dirty="0" smtClean="0"/>
              <a:t>. Mier</a:t>
            </a:r>
            <a:endParaRPr lang="de-DE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0548" y="3141080"/>
            <a:ext cx="3091992" cy="2729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628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4. Löschmannschaften</a:t>
            </a:r>
            <a:endParaRPr lang="de-DE" dirty="0"/>
          </a:p>
        </p:txBody>
      </p:sp>
      <p:sp>
        <p:nvSpPr>
          <p:cNvPr id="10" name="Inhaltsplatzhalter 9"/>
          <p:cNvSpPr>
            <a:spLocks noGrp="1"/>
          </p:cNvSpPr>
          <p:nvPr>
            <p:ph idx="1"/>
          </p:nvPr>
        </p:nvSpPr>
        <p:spPr>
          <a:xfrm>
            <a:off x="438150" y="1700784"/>
            <a:ext cx="8267700" cy="4528566"/>
          </a:xfrm>
        </p:spPr>
        <p:txBody>
          <a:bodyPr/>
          <a:lstStyle/>
          <a:p>
            <a:pPr marL="0" indent="0">
              <a:buNone/>
            </a:pPr>
            <a:r>
              <a:rPr lang="de-DE" dirty="0" smtClean="0"/>
              <a:t>4.4. Ausrüstung</a:t>
            </a:r>
          </a:p>
          <a:p>
            <a:pPr marL="0" indent="0">
              <a:spcBef>
                <a:spcPts val="400"/>
              </a:spcBef>
              <a:buNone/>
            </a:pPr>
            <a:r>
              <a:rPr lang="de-DE" dirty="0"/>
              <a:t>	</a:t>
            </a:r>
            <a:r>
              <a:rPr lang="de-DE" dirty="0" smtClean="0"/>
              <a:t>	- Feuerpatschen</a:t>
            </a:r>
          </a:p>
          <a:p>
            <a:pPr marL="0" indent="0">
              <a:spcBef>
                <a:spcPts val="400"/>
              </a:spcBef>
              <a:buNone/>
            </a:pPr>
            <a:r>
              <a:rPr lang="de-DE" dirty="0"/>
              <a:t>	</a:t>
            </a:r>
            <a:r>
              <a:rPr lang="de-DE" dirty="0" smtClean="0"/>
              <a:t>	- Schaufeln:	</a:t>
            </a:r>
            <a:r>
              <a:rPr lang="de-DE" dirty="0"/>
              <a:t>- Spaten</a:t>
            </a:r>
          </a:p>
          <a:p>
            <a:pPr marL="0" indent="0">
              <a:spcBef>
                <a:spcPts val="400"/>
              </a:spcBef>
              <a:buNone/>
            </a:pPr>
            <a:r>
              <a:rPr lang="de-DE" dirty="0"/>
              <a:t>			</a:t>
            </a:r>
            <a:r>
              <a:rPr lang="de-DE" dirty="0" smtClean="0"/>
              <a:t>	- </a:t>
            </a:r>
            <a:r>
              <a:rPr lang="de-DE" dirty="0"/>
              <a:t>Bayerische Sandschaufel</a:t>
            </a:r>
          </a:p>
          <a:p>
            <a:pPr marL="0" indent="0">
              <a:spcBef>
                <a:spcPts val="400"/>
              </a:spcBef>
              <a:buNone/>
            </a:pPr>
            <a:r>
              <a:rPr lang="de-DE" dirty="0"/>
              <a:t>			</a:t>
            </a:r>
            <a:r>
              <a:rPr lang="de-DE" dirty="0" smtClean="0"/>
              <a:t>	- </a:t>
            </a:r>
            <a:r>
              <a:rPr lang="de-DE" dirty="0"/>
              <a:t>US Forstschaufel</a:t>
            </a:r>
          </a:p>
          <a:p>
            <a:pPr marL="0" indent="0">
              <a:spcBef>
                <a:spcPts val="400"/>
              </a:spcBef>
              <a:buNone/>
            </a:pPr>
            <a:endParaRPr lang="de-DE" dirty="0" smtClean="0"/>
          </a:p>
          <a:p>
            <a:pPr marL="0" indent="0">
              <a:spcBef>
                <a:spcPts val="400"/>
              </a:spcBef>
              <a:buNone/>
            </a:pPr>
            <a:r>
              <a:rPr lang="de-DE" dirty="0"/>
              <a:t>	</a:t>
            </a:r>
            <a:r>
              <a:rPr lang="de-DE" dirty="0" smtClean="0"/>
              <a:t>	- Hacken:		- </a:t>
            </a:r>
            <a:r>
              <a:rPr lang="de-DE" dirty="0"/>
              <a:t>Spitzhacke</a:t>
            </a:r>
          </a:p>
          <a:p>
            <a:pPr marL="0" indent="0">
              <a:spcBef>
                <a:spcPts val="400"/>
              </a:spcBef>
              <a:buNone/>
            </a:pPr>
            <a:r>
              <a:rPr lang="de-DE" dirty="0"/>
              <a:t>			</a:t>
            </a:r>
            <a:r>
              <a:rPr lang="de-DE" dirty="0" smtClean="0"/>
              <a:t>	- </a:t>
            </a:r>
            <a:r>
              <a:rPr lang="de-DE" dirty="0"/>
              <a:t>Platthacke</a:t>
            </a:r>
          </a:p>
          <a:p>
            <a:pPr marL="0" indent="0">
              <a:spcBef>
                <a:spcPts val="400"/>
              </a:spcBef>
              <a:buNone/>
            </a:pPr>
            <a:r>
              <a:rPr lang="de-DE" dirty="0"/>
              <a:t>			</a:t>
            </a:r>
            <a:r>
              <a:rPr lang="de-DE" dirty="0" smtClean="0"/>
              <a:t>	- </a:t>
            </a:r>
            <a:r>
              <a:rPr lang="de-DE" dirty="0" err="1"/>
              <a:t>Gorgui</a:t>
            </a:r>
            <a:r>
              <a:rPr lang="de-DE" dirty="0"/>
              <a:t>-Tool</a:t>
            </a:r>
          </a:p>
          <a:p>
            <a:pPr marL="0" indent="0">
              <a:spcBef>
                <a:spcPts val="400"/>
              </a:spcBef>
              <a:buNone/>
            </a:pPr>
            <a:r>
              <a:rPr lang="de-DE" dirty="0"/>
              <a:t>			</a:t>
            </a:r>
            <a:r>
              <a:rPr lang="de-DE" dirty="0" smtClean="0"/>
              <a:t>	- </a:t>
            </a:r>
            <a:r>
              <a:rPr lang="de-DE" dirty="0" err="1"/>
              <a:t>McLeod</a:t>
            </a:r>
            <a:r>
              <a:rPr lang="de-DE" dirty="0"/>
              <a:t>-Tool</a:t>
            </a:r>
          </a:p>
          <a:p>
            <a:pPr marL="0" indent="0">
              <a:spcBef>
                <a:spcPts val="400"/>
              </a:spcBef>
              <a:buNone/>
            </a:pPr>
            <a:r>
              <a:rPr lang="de-DE" dirty="0"/>
              <a:t>	</a:t>
            </a:r>
            <a:r>
              <a:rPr lang="de-DE" dirty="0" smtClean="0"/>
              <a:t>	- Äxte</a:t>
            </a:r>
          </a:p>
          <a:p>
            <a:pPr marL="0" indent="0">
              <a:spcBef>
                <a:spcPts val="400"/>
              </a:spcBef>
              <a:buNone/>
            </a:pPr>
            <a:r>
              <a:rPr lang="de-DE" dirty="0"/>
              <a:t>	</a:t>
            </a:r>
            <a:r>
              <a:rPr lang="de-DE" dirty="0" smtClean="0"/>
              <a:t>	- Wasserrucksack</a:t>
            </a:r>
          </a:p>
          <a:p>
            <a:pPr marL="0" indent="0">
              <a:spcBef>
                <a:spcPts val="400"/>
              </a:spcBef>
              <a:buNone/>
            </a:pPr>
            <a:r>
              <a:rPr lang="de-DE" dirty="0"/>
              <a:t>	</a:t>
            </a:r>
            <a:r>
              <a:rPr lang="de-DE" dirty="0" smtClean="0"/>
              <a:t>	- Motorsägen</a:t>
            </a:r>
          </a:p>
          <a:p>
            <a:pPr marL="0" indent="0">
              <a:spcBef>
                <a:spcPts val="400"/>
              </a:spcBef>
              <a:buNone/>
            </a:pPr>
            <a:r>
              <a:rPr lang="de-DE" dirty="0"/>
              <a:t>	</a:t>
            </a:r>
            <a:r>
              <a:rPr lang="de-DE" dirty="0" smtClean="0"/>
              <a:t>	- </a:t>
            </a:r>
            <a:r>
              <a:rPr lang="de-DE" dirty="0" err="1" smtClean="0"/>
              <a:t>Rückenkraxen</a:t>
            </a:r>
            <a:r>
              <a:rPr lang="de-DE" dirty="0" smtClean="0"/>
              <a:t>:	- für Löschangriff</a:t>
            </a:r>
          </a:p>
          <a:p>
            <a:pPr marL="0" indent="0">
              <a:spcBef>
                <a:spcPts val="400"/>
              </a:spcBef>
              <a:buNone/>
            </a:pPr>
            <a:r>
              <a:rPr lang="de-DE" dirty="0"/>
              <a:t>	</a:t>
            </a:r>
            <a:r>
              <a:rPr lang="de-DE" dirty="0" smtClean="0"/>
              <a:t>			- für Tragkraftspritze	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E448EFE-27F1-4AD0-B71B-631361988682}" type="slidenum">
              <a:rPr lang="de-DE" smtClean="0"/>
              <a:pPr/>
              <a:t>52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dirty="0" smtClean="0"/>
              <a:t>| </a:t>
            </a:r>
            <a:r>
              <a:rPr lang="de-DE" dirty="0"/>
              <a:t>09.06.2023 </a:t>
            </a:r>
            <a:r>
              <a:rPr lang="de-DE" dirty="0" smtClean="0"/>
              <a:t>| </a:t>
            </a:r>
            <a:r>
              <a:rPr lang="de-DE" dirty="0" err="1" smtClean="0"/>
              <a:t>Ch</a:t>
            </a:r>
            <a:r>
              <a:rPr lang="de-DE" dirty="0" smtClean="0"/>
              <a:t>. Mier</a:t>
            </a:r>
            <a:endParaRPr lang="de-DE" dirty="0"/>
          </a:p>
        </p:txBody>
      </p:sp>
      <p:sp>
        <p:nvSpPr>
          <p:cNvPr id="6" name="Abgerundetes Rechteck 5"/>
          <p:cNvSpPr/>
          <p:nvPr/>
        </p:nvSpPr>
        <p:spPr bwMode="auto">
          <a:xfrm>
            <a:off x="1990457" y="4570829"/>
            <a:ext cx="4320540" cy="1586512"/>
          </a:xfrm>
          <a:prstGeom prst="roundRect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78469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07" b="7883"/>
          <a:stretch/>
        </p:blipFill>
        <p:spPr>
          <a:xfrm>
            <a:off x="1547622" y="3501009"/>
            <a:ext cx="4718044" cy="2680697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4. Löschmannschaften</a:t>
            </a:r>
            <a:endParaRPr lang="de-DE" dirty="0"/>
          </a:p>
        </p:txBody>
      </p:sp>
      <p:sp>
        <p:nvSpPr>
          <p:cNvPr id="10" name="Inhaltsplatzhalter 9"/>
          <p:cNvSpPr>
            <a:spLocks noGrp="1"/>
          </p:cNvSpPr>
          <p:nvPr>
            <p:ph idx="1"/>
          </p:nvPr>
        </p:nvSpPr>
        <p:spPr>
          <a:xfrm>
            <a:off x="438150" y="1700784"/>
            <a:ext cx="8267700" cy="1728216"/>
          </a:xfrm>
        </p:spPr>
        <p:txBody>
          <a:bodyPr/>
          <a:lstStyle/>
          <a:p>
            <a:pPr marL="0" indent="0">
              <a:buNone/>
            </a:pPr>
            <a:r>
              <a:rPr lang="de-DE" dirty="0" smtClean="0"/>
              <a:t>4.4. Ausrüstung</a:t>
            </a:r>
          </a:p>
          <a:p>
            <a:pPr marL="0" indent="0">
              <a:spcBef>
                <a:spcPts val="400"/>
              </a:spcBef>
              <a:buNone/>
            </a:pPr>
            <a:r>
              <a:rPr lang="de-DE" dirty="0"/>
              <a:t>	</a:t>
            </a:r>
            <a:r>
              <a:rPr lang="de-DE" dirty="0" smtClean="0"/>
              <a:t>	- Äxte</a:t>
            </a:r>
          </a:p>
          <a:p>
            <a:pPr marL="0" indent="0">
              <a:spcBef>
                <a:spcPts val="400"/>
              </a:spcBef>
              <a:buNone/>
            </a:pPr>
            <a:r>
              <a:rPr lang="de-DE" dirty="0"/>
              <a:t>	</a:t>
            </a:r>
            <a:r>
              <a:rPr lang="de-DE" dirty="0" smtClean="0"/>
              <a:t>	- Wasserrucksack</a:t>
            </a:r>
          </a:p>
          <a:p>
            <a:pPr marL="0" indent="0">
              <a:spcBef>
                <a:spcPts val="400"/>
              </a:spcBef>
              <a:buNone/>
            </a:pPr>
            <a:r>
              <a:rPr lang="de-DE" dirty="0"/>
              <a:t>	</a:t>
            </a:r>
            <a:r>
              <a:rPr lang="de-DE" dirty="0" smtClean="0"/>
              <a:t>	- Motorsägen</a:t>
            </a:r>
          </a:p>
          <a:p>
            <a:pPr marL="0" indent="0">
              <a:spcBef>
                <a:spcPts val="400"/>
              </a:spcBef>
              <a:buNone/>
            </a:pPr>
            <a:r>
              <a:rPr lang="de-DE" dirty="0"/>
              <a:t>	</a:t>
            </a:r>
            <a:r>
              <a:rPr lang="de-DE" dirty="0" smtClean="0"/>
              <a:t>	- </a:t>
            </a:r>
            <a:r>
              <a:rPr lang="de-DE" dirty="0" err="1" smtClean="0"/>
              <a:t>Rückenkraxen</a:t>
            </a:r>
            <a:r>
              <a:rPr lang="de-DE" dirty="0" smtClean="0"/>
              <a:t>:	- für Löschangriff</a:t>
            </a:r>
          </a:p>
          <a:p>
            <a:pPr marL="0" indent="0">
              <a:spcBef>
                <a:spcPts val="400"/>
              </a:spcBef>
              <a:buNone/>
            </a:pPr>
            <a:r>
              <a:rPr lang="de-DE" dirty="0"/>
              <a:t>	</a:t>
            </a:r>
            <a:r>
              <a:rPr lang="de-DE" dirty="0" smtClean="0"/>
              <a:t>			- für Tragkraftspritze	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E448EFE-27F1-4AD0-B71B-631361988682}" type="slidenum">
              <a:rPr lang="de-DE" smtClean="0"/>
              <a:pPr/>
              <a:t>53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dirty="0" smtClean="0"/>
              <a:t>| </a:t>
            </a:r>
            <a:r>
              <a:rPr lang="de-DE" dirty="0"/>
              <a:t>09.06.2023 </a:t>
            </a:r>
            <a:r>
              <a:rPr lang="de-DE" dirty="0" smtClean="0"/>
              <a:t>| </a:t>
            </a:r>
            <a:r>
              <a:rPr lang="de-DE" dirty="0" err="1" smtClean="0"/>
              <a:t>Ch</a:t>
            </a:r>
            <a:r>
              <a:rPr lang="de-DE" dirty="0" smtClean="0"/>
              <a:t>. Mier</a:t>
            </a:r>
            <a:endParaRPr lang="de-DE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594" y="2564892"/>
            <a:ext cx="1524000" cy="1524000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00" r="18500"/>
          <a:stretch/>
        </p:blipFill>
        <p:spPr>
          <a:xfrm>
            <a:off x="6265666" y="1180338"/>
            <a:ext cx="2704658" cy="4293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289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4. Löschmannschaften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38150" y="1700784"/>
            <a:ext cx="8267700" cy="4528566"/>
          </a:xfrm>
        </p:spPr>
        <p:txBody>
          <a:bodyPr/>
          <a:lstStyle/>
          <a:p>
            <a:pPr marL="0" indent="0">
              <a:buNone/>
            </a:pPr>
            <a:r>
              <a:rPr lang="de-DE" dirty="0" smtClean="0"/>
              <a:t>4.4 Ausrüstung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dirty="0"/>
              <a:t>Beispiele für die Kombination der Ausrüstung in den Trupps: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dirty="0"/>
              <a:t>1 FA Patsche, 1 FA Schaufel	</a:t>
            </a:r>
            <a:r>
              <a:rPr lang="de-DE" dirty="0" smtClean="0"/>
              <a:t>	-</a:t>
            </a:r>
            <a:r>
              <a:rPr lang="de-DE" dirty="0"/>
              <a:t>	</a:t>
            </a:r>
            <a:r>
              <a:rPr lang="de-DE" dirty="0" smtClean="0"/>
              <a:t>Wasserloser </a:t>
            </a:r>
            <a:r>
              <a:rPr lang="de-DE" dirty="0"/>
              <a:t>Löschangriff</a:t>
            </a:r>
          </a:p>
          <a:p>
            <a:pPr marL="0" indent="0">
              <a:buNone/>
            </a:pPr>
            <a:r>
              <a:rPr lang="de-DE" dirty="0"/>
              <a:t>1 FA Wasserrucksack, 1 FA Schaufel 	-	Bekämpfen v. Brandinseln</a:t>
            </a:r>
          </a:p>
          <a:p>
            <a:pPr marL="0" indent="0">
              <a:buNone/>
            </a:pPr>
            <a:r>
              <a:rPr lang="de-DE" dirty="0"/>
              <a:t>1 FA Tool, 1 FA Platthacke		</a:t>
            </a:r>
            <a:r>
              <a:rPr lang="de-DE" dirty="0" smtClean="0"/>
              <a:t>- </a:t>
            </a:r>
            <a:r>
              <a:rPr lang="de-DE" dirty="0"/>
              <a:t>	Anlegen v. Wundstreifen</a:t>
            </a:r>
          </a:p>
          <a:p>
            <a:pPr marL="0" indent="0">
              <a:buNone/>
            </a:pPr>
            <a:r>
              <a:rPr lang="de-DE" dirty="0"/>
              <a:t>1 FA Motorsäge, 1 </a:t>
            </a:r>
            <a:r>
              <a:rPr lang="de-DE" dirty="0" smtClean="0"/>
              <a:t>FA Axt</a:t>
            </a:r>
            <a:r>
              <a:rPr lang="de-DE" dirty="0"/>
              <a:t>		- 	</a:t>
            </a:r>
            <a:r>
              <a:rPr lang="de-DE" dirty="0" err="1" smtClean="0"/>
              <a:t>Fälleinsatz</a:t>
            </a:r>
            <a:endParaRPr lang="de-DE" dirty="0" smtClean="0"/>
          </a:p>
          <a:p>
            <a:pPr marL="0" indent="0">
              <a:buNone/>
            </a:pPr>
            <a:r>
              <a:rPr lang="de-DE" dirty="0" smtClean="0"/>
              <a:t>1 FA Tool, 1 FA Wasserrucksack	-	Freilegen und ablöschen v. Glutnestern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b="1" dirty="0" smtClean="0">
                <a:solidFill>
                  <a:srgbClr val="69BE28"/>
                </a:solidFill>
              </a:rPr>
              <a:t>FA = Feuerwehrangehöriger</a:t>
            </a:r>
            <a:endParaRPr lang="de-DE" b="1" dirty="0">
              <a:solidFill>
                <a:srgbClr val="69BE28"/>
              </a:solidFill>
            </a:endParaRPr>
          </a:p>
          <a:p>
            <a:pPr marL="0" indent="0">
              <a:buNone/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E448EFE-27F1-4AD0-B71B-631361988682}" type="slidenum">
              <a:rPr lang="de-DE" smtClean="0"/>
              <a:pPr/>
              <a:t>54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dirty="0" smtClean="0"/>
              <a:t>| </a:t>
            </a:r>
            <a:r>
              <a:rPr lang="de-DE" dirty="0"/>
              <a:t>09.06.2023 </a:t>
            </a:r>
            <a:r>
              <a:rPr lang="de-DE" dirty="0" smtClean="0"/>
              <a:t>| </a:t>
            </a:r>
            <a:r>
              <a:rPr lang="de-DE" dirty="0" err="1" smtClean="0"/>
              <a:t>Ch</a:t>
            </a:r>
            <a:r>
              <a:rPr lang="de-DE" dirty="0" smtClean="0"/>
              <a:t>. Mier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10787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5</a:t>
            </a:r>
            <a:r>
              <a:rPr lang="de-DE" dirty="0" smtClean="0"/>
              <a:t>. Einsatztaktik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38150" y="1700784"/>
            <a:ext cx="8267700" cy="4528566"/>
          </a:xfrm>
        </p:spPr>
        <p:txBody>
          <a:bodyPr/>
          <a:lstStyle/>
          <a:p>
            <a:pPr marL="0" indent="0">
              <a:buNone/>
            </a:pPr>
            <a:r>
              <a:rPr lang="de-DE" dirty="0"/>
              <a:t>5</a:t>
            </a:r>
            <a:r>
              <a:rPr lang="de-DE" dirty="0" smtClean="0"/>
              <a:t>.1 Erkundung</a:t>
            </a:r>
          </a:p>
          <a:p>
            <a:pPr marL="0" indent="0">
              <a:buNone/>
            </a:pPr>
            <a:r>
              <a:rPr lang="de-DE" dirty="0" smtClean="0"/>
              <a:t>Beurteilung der Rauchwolke auf Anfahrt</a:t>
            </a:r>
          </a:p>
          <a:p>
            <a:pPr marL="0" indent="0">
              <a:buNone/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E448EFE-27F1-4AD0-B71B-631361988682}" type="slidenum">
              <a:rPr lang="de-DE" smtClean="0"/>
              <a:pPr/>
              <a:t>55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dirty="0" smtClean="0"/>
              <a:t>| </a:t>
            </a:r>
            <a:r>
              <a:rPr lang="de-DE" dirty="0"/>
              <a:t>09.06.2023 </a:t>
            </a:r>
            <a:r>
              <a:rPr lang="de-DE" dirty="0" smtClean="0"/>
              <a:t>| </a:t>
            </a:r>
            <a:r>
              <a:rPr lang="de-DE" dirty="0" err="1" smtClean="0"/>
              <a:t>Ch</a:t>
            </a:r>
            <a:r>
              <a:rPr lang="de-DE" dirty="0" smtClean="0"/>
              <a:t>. Mier</a:t>
            </a:r>
            <a:endParaRPr lang="de-DE" dirty="0"/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150" y="2564892"/>
            <a:ext cx="6870787" cy="2627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3221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5</a:t>
            </a:r>
            <a:r>
              <a:rPr lang="de-DE" dirty="0" smtClean="0"/>
              <a:t>. Einsatztaktik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38150" y="1700784"/>
            <a:ext cx="8267700" cy="3024378"/>
          </a:xfrm>
        </p:spPr>
        <p:txBody>
          <a:bodyPr/>
          <a:lstStyle/>
          <a:p>
            <a:pPr marL="0" indent="0">
              <a:buNone/>
            </a:pPr>
            <a:r>
              <a:rPr lang="de-DE" dirty="0"/>
              <a:t>5</a:t>
            </a:r>
            <a:r>
              <a:rPr lang="de-DE" dirty="0" smtClean="0"/>
              <a:t>.1 Erkundung</a:t>
            </a:r>
          </a:p>
          <a:p>
            <a:pPr marL="0" indent="0">
              <a:buNone/>
            </a:pPr>
            <a:endParaRPr lang="de-DE" dirty="0" smtClean="0"/>
          </a:p>
          <a:p>
            <a:pPr marL="0" indent="0">
              <a:buNone/>
            </a:pPr>
            <a:r>
              <a:rPr lang="de-DE" u="sng" dirty="0" smtClean="0"/>
              <a:t>Allgemeine Grundsätze:</a:t>
            </a:r>
          </a:p>
          <a:p>
            <a:pPr marL="0" indent="0">
              <a:buNone/>
            </a:pPr>
            <a:endParaRPr lang="de-DE" dirty="0" smtClean="0"/>
          </a:p>
          <a:p>
            <a:pPr>
              <a:buFontTx/>
              <a:buChar char="-"/>
            </a:pPr>
            <a:r>
              <a:rPr lang="de-DE" dirty="0" smtClean="0"/>
              <a:t>Zeitlich angemessene, zielgerichtete Lageerkundung durchführen.</a:t>
            </a:r>
          </a:p>
          <a:p>
            <a:pPr>
              <a:buFontTx/>
              <a:buChar char="-"/>
            </a:pPr>
            <a:r>
              <a:rPr lang="de-DE" dirty="0" smtClean="0"/>
              <a:t>Nicht von ausbreitenden Flammen unter Druck setzen lassen.</a:t>
            </a:r>
          </a:p>
          <a:p>
            <a:pPr>
              <a:buFontTx/>
              <a:buChar char="-"/>
            </a:pPr>
            <a:r>
              <a:rPr lang="de-DE" dirty="0" smtClean="0"/>
              <a:t>Keine überhasteten Maßnahmen befehlen.</a:t>
            </a:r>
          </a:p>
          <a:p>
            <a:pPr>
              <a:buFontTx/>
              <a:buChar char="-"/>
            </a:pPr>
            <a:r>
              <a:rPr lang="de-DE" dirty="0" smtClean="0"/>
              <a:t>Angemessene Zeit für Informationsgewinnung ist wohl investiert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E448EFE-27F1-4AD0-B71B-631361988682}" type="slidenum">
              <a:rPr lang="de-DE" smtClean="0"/>
              <a:pPr/>
              <a:t>56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dirty="0" smtClean="0"/>
              <a:t>| </a:t>
            </a:r>
            <a:r>
              <a:rPr lang="de-DE" dirty="0"/>
              <a:t>09.06.2023 </a:t>
            </a:r>
            <a:r>
              <a:rPr lang="de-DE" dirty="0" smtClean="0"/>
              <a:t>| </a:t>
            </a:r>
            <a:r>
              <a:rPr lang="de-DE" dirty="0" err="1" smtClean="0"/>
              <a:t>Ch</a:t>
            </a:r>
            <a:r>
              <a:rPr lang="de-DE" dirty="0" smtClean="0"/>
              <a:t>. Mier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14093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5</a:t>
            </a:r>
            <a:r>
              <a:rPr lang="de-DE" dirty="0" smtClean="0"/>
              <a:t>. Einsatztaktik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38150" y="1700784"/>
            <a:ext cx="8267700" cy="4528566"/>
          </a:xfrm>
        </p:spPr>
        <p:txBody>
          <a:bodyPr/>
          <a:lstStyle/>
          <a:p>
            <a:pPr marL="0" lvl="0" indent="0">
              <a:buClr>
                <a:srgbClr val="008444"/>
              </a:buClr>
              <a:buNone/>
            </a:pPr>
            <a:r>
              <a:rPr lang="de-DE" dirty="0">
                <a:solidFill>
                  <a:srgbClr val="747678"/>
                </a:solidFill>
              </a:rPr>
              <a:t>5.2 Vorgehen</a:t>
            </a:r>
          </a:p>
          <a:p>
            <a:pPr marL="0" lvl="0" indent="0">
              <a:buClr>
                <a:srgbClr val="008444"/>
              </a:buClr>
              <a:buNone/>
            </a:pPr>
            <a:r>
              <a:rPr lang="de-DE" dirty="0">
                <a:solidFill>
                  <a:srgbClr val="747678"/>
                </a:solidFill>
              </a:rPr>
              <a:t>5.2.1 Offensives Vorgehen (Angriff)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dirty="0" smtClean="0"/>
              <a:t>Anker-Flanke-Flanke-Front (AFFF)</a:t>
            </a:r>
          </a:p>
          <a:p>
            <a:pPr marL="0" indent="0">
              <a:buNone/>
            </a:pPr>
            <a:endParaRPr lang="de-DE" dirty="0" smtClean="0"/>
          </a:p>
          <a:p>
            <a:pPr marL="342900" indent="-342900">
              <a:buAutoNum type="arabicPeriod"/>
            </a:pPr>
            <a:r>
              <a:rPr lang="de-DE" dirty="0" smtClean="0"/>
              <a:t>Ankerpunkt setzen</a:t>
            </a:r>
          </a:p>
          <a:p>
            <a:pPr marL="342900" indent="-342900">
              <a:buAutoNum type="arabicPeriod"/>
            </a:pPr>
            <a:r>
              <a:rPr lang="de-DE" dirty="0" smtClean="0"/>
              <a:t>Flanke angreifen (aufrollen)</a:t>
            </a:r>
          </a:p>
          <a:p>
            <a:pPr marL="342900" indent="-342900">
              <a:buAutoNum type="arabicPeriod"/>
            </a:pPr>
            <a:r>
              <a:rPr lang="de-DE" dirty="0" smtClean="0"/>
              <a:t>Andere Flanke angreifen (aufrollen)</a:t>
            </a:r>
          </a:p>
          <a:p>
            <a:pPr marL="342900" indent="-342900">
              <a:buAutoNum type="arabicPeriod"/>
            </a:pPr>
            <a:r>
              <a:rPr lang="de-DE" dirty="0" smtClean="0"/>
              <a:t>Front von beiden Seiten angreifen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E448EFE-27F1-4AD0-B71B-631361988682}" type="slidenum">
              <a:rPr lang="de-DE" smtClean="0"/>
              <a:pPr/>
              <a:t>57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dirty="0" smtClean="0"/>
              <a:t>| </a:t>
            </a:r>
            <a:r>
              <a:rPr lang="de-DE" dirty="0"/>
              <a:t>09.06.2023 </a:t>
            </a:r>
            <a:r>
              <a:rPr lang="de-DE" dirty="0" smtClean="0"/>
              <a:t>| </a:t>
            </a:r>
            <a:r>
              <a:rPr lang="de-DE" dirty="0" err="1" smtClean="0"/>
              <a:t>Ch</a:t>
            </a:r>
            <a:r>
              <a:rPr lang="de-DE" dirty="0" smtClean="0"/>
              <a:t>. Mier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58942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5</a:t>
            </a:r>
            <a:r>
              <a:rPr lang="de-DE" dirty="0" smtClean="0"/>
              <a:t>. Einsatztaktik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38150" y="1700784"/>
            <a:ext cx="8267700" cy="864108"/>
          </a:xfrm>
        </p:spPr>
        <p:txBody>
          <a:bodyPr/>
          <a:lstStyle/>
          <a:p>
            <a:pPr marL="0" indent="0">
              <a:buNone/>
            </a:pPr>
            <a:r>
              <a:rPr lang="de-DE" dirty="0" smtClean="0"/>
              <a:t>AFFF</a:t>
            </a:r>
          </a:p>
          <a:p>
            <a:pPr marL="0" indent="0">
              <a:buNone/>
            </a:pPr>
            <a:r>
              <a:rPr lang="de-DE" dirty="0" smtClean="0"/>
              <a:t>Anker-Flanke-Flanke-Front</a:t>
            </a:r>
          </a:p>
          <a:p>
            <a:pPr marL="0" indent="0">
              <a:buNone/>
            </a:pPr>
            <a:endParaRPr lang="de-DE" dirty="0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E448EFE-27F1-4AD0-B71B-631361988682}" type="slidenum">
              <a:rPr lang="de-DE" smtClean="0"/>
              <a:pPr/>
              <a:t>58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dirty="0" smtClean="0"/>
              <a:t>| </a:t>
            </a:r>
            <a:r>
              <a:rPr lang="de-DE" dirty="0"/>
              <a:t>09.06.2023 </a:t>
            </a:r>
            <a:r>
              <a:rPr lang="de-DE" dirty="0" smtClean="0"/>
              <a:t>| </a:t>
            </a:r>
            <a:r>
              <a:rPr lang="de-DE" dirty="0" err="1" smtClean="0"/>
              <a:t>Ch</a:t>
            </a:r>
            <a:r>
              <a:rPr lang="de-DE" dirty="0" smtClean="0"/>
              <a:t>. Mier</a:t>
            </a:r>
            <a:endParaRPr lang="de-DE" dirty="0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892" y="2192342"/>
            <a:ext cx="5040895" cy="4170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8209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5550" y="2263337"/>
            <a:ext cx="5017968" cy="4156414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5</a:t>
            </a:r>
            <a:r>
              <a:rPr lang="de-DE" dirty="0" smtClean="0"/>
              <a:t>. Einsatztaktik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38150" y="1700784"/>
            <a:ext cx="8267700" cy="864108"/>
          </a:xfrm>
        </p:spPr>
        <p:txBody>
          <a:bodyPr/>
          <a:lstStyle/>
          <a:p>
            <a:pPr marL="0" indent="0">
              <a:buNone/>
            </a:pPr>
            <a:r>
              <a:rPr lang="de-DE" dirty="0" smtClean="0"/>
              <a:t>AFFF</a:t>
            </a:r>
          </a:p>
          <a:p>
            <a:pPr marL="0" indent="0">
              <a:buNone/>
            </a:pPr>
            <a:r>
              <a:rPr lang="de-DE" dirty="0" smtClean="0"/>
              <a:t>Anker-Flanke-Flanke-Front</a:t>
            </a:r>
          </a:p>
          <a:p>
            <a:pPr marL="0" indent="0">
              <a:buNone/>
            </a:pPr>
            <a:endParaRPr lang="de-DE" dirty="0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E448EFE-27F1-4AD0-B71B-631361988682}" type="slidenum">
              <a:rPr lang="de-DE" smtClean="0"/>
              <a:pPr/>
              <a:t>59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dirty="0" smtClean="0"/>
              <a:t>| </a:t>
            </a:r>
            <a:r>
              <a:rPr lang="de-DE" dirty="0"/>
              <a:t>09.06.2023 </a:t>
            </a:r>
            <a:r>
              <a:rPr lang="de-DE" dirty="0" smtClean="0"/>
              <a:t>| </a:t>
            </a:r>
            <a:r>
              <a:rPr lang="de-DE" dirty="0" err="1" smtClean="0"/>
              <a:t>Ch</a:t>
            </a:r>
            <a:r>
              <a:rPr lang="de-DE" dirty="0" smtClean="0"/>
              <a:t>. Mier</a:t>
            </a:r>
            <a:endParaRPr lang="de-DE" dirty="0"/>
          </a:p>
        </p:txBody>
      </p:sp>
      <p:cxnSp>
        <p:nvCxnSpPr>
          <p:cNvPr id="14" name="Gerade Verbindung mit Pfeil 13"/>
          <p:cNvCxnSpPr/>
          <p:nvPr/>
        </p:nvCxnSpPr>
        <p:spPr bwMode="auto">
          <a:xfrm flipV="1">
            <a:off x="6732270" y="2996946"/>
            <a:ext cx="432054" cy="2160270"/>
          </a:xfrm>
          <a:prstGeom prst="straightConnector1">
            <a:avLst/>
          </a:prstGeom>
          <a:ln w="76200">
            <a:solidFill>
              <a:srgbClr val="7030A0"/>
            </a:solidFill>
            <a:headEnd type="none" w="med" len="med"/>
            <a:tailEnd type="triangle"/>
          </a:ln>
          <a:extLst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6" name="Gerade Verbindung mit Pfeil 15"/>
          <p:cNvCxnSpPr/>
          <p:nvPr/>
        </p:nvCxnSpPr>
        <p:spPr bwMode="auto">
          <a:xfrm flipH="1" flipV="1">
            <a:off x="4355973" y="2996946"/>
            <a:ext cx="432054" cy="2160270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rgbClr val="7030A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7" name="Ellipse 16"/>
          <p:cNvSpPr/>
          <p:nvPr/>
        </p:nvSpPr>
        <p:spPr bwMode="auto">
          <a:xfrm>
            <a:off x="6633124" y="4883181"/>
            <a:ext cx="963254" cy="820103"/>
          </a:xfrm>
          <a:prstGeom prst="ellipse">
            <a:avLst/>
          </a:prstGeom>
          <a:noFill/>
          <a:ln w="76200" cap="flat" cmpd="sng" algn="ctr">
            <a:solidFill>
              <a:srgbClr val="7030A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Ｐゴシック" pitchFamily="34" charset="-128"/>
            </a:endParaRPr>
          </a:p>
        </p:txBody>
      </p:sp>
      <p:cxnSp>
        <p:nvCxnSpPr>
          <p:cNvPr id="19" name="Gerade Verbindung mit Pfeil 18"/>
          <p:cNvCxnSpPr/>
          <p:nvPr/>
        </p:nvCxnSpPr>
        <p:spPr bwMode="auto">
          <a:xfrm flipV="1">
            <a:off x="4563787" y="2571892"/>
            <a:ext cx="864108" cy="432054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rgbClr val="7030A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2" name="Gerade Verbindung mit Pfeil 21"/>
          <p:cNvCxnSpPr/>
          <p:nvPr/>
        </p:nvCxnSpPr>
        <p:spPr bwMode="auto">
          <a:xfrm flipH="1" flipV="1">
            <a:off x="6205784" y="2581701"/>
            <a:ext cx="814535" cy="432054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rgbClr val="7030A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323087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1. Arten von Vegetationsbränden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38150" y="1700784"/>
            <a:ext cx="8267700" cy="1728216"/>
          </a:xfrm>
        </p:spPr>
        <p:txBody>
          <a:bodyPr/>
          <a:lstStyle/>
          <a:p>
            <a:r>
              <a:rPr lang="de-DE" dirty="0" smtClean="0"/>
              <a:t>1.1 Waldbrände</a:t>
            </a:r>
          </a:p>
          <a:p>
            <a:pPr marL="0" indent="0">
              <a:buNone/>
            </a:pPr>
            <a:endParaRPr lang="de-DE" dirty="0" smtClean="0"/>
          </a:p>
          <a:p>
            <a:pPr marL="0" indent="0">
              <a:buNone/>
            </a:pPr>
            <a:endParaRPr lang="de-DE" dirty="0" smtClean="0"/>
          </a:p>
          <a:p>
            <a:pPr marL="0" indent="0">
              <a:buNone/>
            </a:pPr>
            <a:r>
              <a:rPr lang="de-DE" dirty="0" smtClean="0"/>
              <a:t>Kronenfeuer:	Ist ein Brand in den Wipfeln der Bäume. 						Grundsätzlich gilt: Kein </a:t>
            </a:r>
            <a:r>
              <a:rPr lang="de-DE" dirty="0"/>
              <a:t>Kronenfeuer </a:t>
            </a:r>
            <a:r>
              <a:rPr lang="de-DE" dirty="0" smtClean="0"/>
              <a:t>ohne Bodenfeuer!</a:t>
            </a:r>
          </a:p>
          <a:p>
            <a:pPr marL="0" indent="0">
              <a:buNone/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E448EFE-27F1-4AD0-B71B-631361988682}" type="slidenum">
              <a:rPr lang="de-DE" smtClean="0"/>
              <a:pPr/>
              <a:t>6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dirty="0" smtClean="0"/>
              <a:t>| </a:t>
            </a:r>
            <a:r>
              <a:rPr lang="de-DE" dirty="0"/>
              <a:t>09.06.2023 </a:t>
            </a:r>
            <a:r>
              <a:rPr lang="de-DE" dirty="0" smtClean="0"/>
              <a:t>| </a:t>
            </a:r>
            <a:r>
              <a:rPr lang="de-DE" dirty="0" err="1" smtClean="0"/>
              <a:t>Ch</a:t>
            </a:r>
            <a:r>
              <a:rPr lang="de-DE" dirty="0" smtClean="0"/>
              <a:t>. Mier</a:t>
            </a:r>
            <a:endParaRPr lang="de-DE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1381" y="3882222"/>
            <a:ext cx="4752594" cy="2661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530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5</a:t>
            </a:r>
            <a:r>
              <a:rPr lang="de-DE" dirty="0" smtClean="0"/>
              <a:t>. Einsatztaktik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38150" y="1700784"/>
            <a:ext cx="8267700" cy="4528566"/>
          </a:xfrm>
        </p:spPr>
        <p:txBody>
          <a:bodyPr/>
          <a:lstStyle/>
          <a:p>
            <a:pPr marL="0" indent="0">
              <a:buNone/>
            </a:pPr>
            <a:endParaRPr lang="de-DE" dirty="0" smtClean="0"/>
          </a:p>
          <a:p>
            <a:pPr marL="0" lvl="0" indent="0">
              <a:buClr>
                <a:srgbClr val="008444"/>
              </a:buClr>
              <a:buNone/>
            </a:pPr>
            <a:r>
              <a:rPr lang="de-DE" dirty="0">
                <a:solidFill>
                  <a:srgbClr val="747678"/>
                </a:solidFill>
              </a:rPr>
              <a:t>Direkter Angriff auf den Feuersaum:</a:t>
            </a:r>
          </a:p>
          <a:p>
            <a:pPr marL="0" lvl="0" indent="0">
              <a:buClr>
                <a:srgbClr val="008444"/>
              </a:buClr>
              <a:buNone/>
            </a:pPr>
            <a:endParaRPr lang="de-DE" dirty="0">
              <a:solidFill>
                <a:srgbClr val="747678"/>
              </a:solidFill>
            </a:endParaRPr>
          </a:p>
          <a:p>
            <a:pPr marL="0" lvl="0" indent="0">
              <a:buClr>
                <a:srgbClr val="008444"/>
              </a:buClr>
              <a:buNone/>
            </a:pPr>
            <a:r>
              <a:rPr lang="de-DE" u="sng" dirty="0">
                <a:solidFill>
                  <a:srgbClr val="747678"/>
                </a:solidFill>
              </a:rPr>
              <a:t>Schritt 1</a:t>
            </a:r>
          </a:p>
          <a:p>
            <a:pPr marL="0" lvl="0" indent="0">
              <a:buClr>
                <a:srgbClr val="008444"/>
              </a:buClr>
              <a:buNone/>
            </a:pPr>
            <a:r>
              <a:rPr lang="de-DE" dirty="0">
                <a:solidFill>
                  <a:srgbClr val="747678"/>
                </a:solidFill>
              </a:rPr>
              <a:t>Angriff Frontal oder aus dem schwarzen Bereich auf den Feuersaum. </a:t>
            </a:r>
          </a:p>
          <a:p>
            <a:pPr marL="0" lvl="0" indent="0">
              <a:buClr>
                <a:srgbClr val="008444"/>
              </a:buClr>
              <a:buNone/>
            </a:pPr>
            <a:r>
              <a:rPr lang="de-DE" dirty="0">
                <a:solidFill>
                  <a:srgbClr val="747678"/>
                </a:solidFill>
              </a:rPr>
              <a:t>An oder nahe der Front Feuersaum aufbrechen.</a:t>
            </a:r>
          </a:p>
          <a:p>
            <a:pPr marL="0" lvl="0" indent="0">
              <a:buClr>
                <a:srgbClr val="008444"/>
              </a:buClr>
              <a:buNone/>
            </a:pPr>
            <a:endParaRPr lang="de-DE" dirty="0">
              <a:solidFill>
                <a:srgbClr val="747678"/>
              </a:solidFill>
            </a:endParaRPr>
          </a:p>
          <a:p>
            <a:pPr marL="0" lvl="0" indent="0">
              <a:buClr>
                <a:srgbClr val="008444"/>
              </a:buClr>
              <a:buNone/>
            </a:pPr>
            <a:r>
              <a:rPr lang="de-DE" u="sng" dirty="0">
                <a:solidFill>
                  <a:srgbClr val="747678"/>
                </a:solidFill>
              </a:rPr>
              <a:t>Schritt 2</a:t>
            </a:r>
          </a:p>
          <a:p>
            <a:pPr marL="0" lvl="0" indent="0">
              <a:buClr>
                <a:srgbClr val="008444"/>
              </a:buClr>
              <a:buNone/>
            </a:pPr>
            <a:r>
              <a:rPr lang="de-DE" dirty="0">
                <a:solidFill>
                  <a:srgbClr val="747678"/>
                </a:solidFill>
              </a:rPr>
              <a:t>Aufgebrochenen Saum erweitern.</a:t>
            </a:r>
          </a:p>
          <a:p>
            <a:pPr marL="0" lvl="0" indent="0">
              <a:buClr>
                <a:srgbClr val="008444"/>
              </a:buClr>
              <a:buNone/>
            </a:pPr>
            <a:r>
              <a:rPr lang="de-DE" dirty="0">
                <a:solidFill>
                  <a:srgbClr val="747678"/>
                </a:solidFill>
              </a:rPr>
              <a:t>Angriff auf beide Flanken (aufrollen).</a:t>
            </a:r>
          </a:p>
          <a:p>
            <a:pPr marL="0" indent="0">
              <a:buNone/>
            </a:pPr>
            <a:endParaRPr lang="de-DE" dirty="0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E448EFE-27F1-4AD0-B71B-631361988682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828480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60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828480"/>
              </a:solidFill>
              <a:effectLst/>
              <a:uLnTx/>
              <a:uFillTx/>
              <a:latin typeface="Arial" pitchFamily="34" charset="0"/>
              <a:ea typeface="ＭＳ Ｐゴシック" pitchFamily="34" charset="-128"/>
              <a:cs typeface="+mn-cs"/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lvl="0">
              <a:defRPr/>
            </a:pPr>
            <a:r>
              <a:rPr kumimoji="0" lang="de-DE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47678">
                    <a:tint val="75000"/>
                  </a:srgbClr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+mn-cs"/>
              </a:rPr>
              <a:t>| </a:t>
            </a:r>
            <a:r>
              <a:rPr lang="de-DE" dirty="0"/>
              <a:t>09.06.2023</a:t>
            </a:r>
            <a:r>
              <a:rPr kumimoji="0" lang="de-DE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47678">
                    <a:tint val="75000"/>
                  </a:srgbClr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+mn-cs"/>
              </a:rPr>
              <a:t> | </a:t>
            </a:r>
            <a:r>
              <a:rPr kumimoji="0" lang="de-DE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47678">
                    <a:tint val="75000"/>
                  </a:srgbClr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+mn-cs"/>
              </a:rPr>
              <a:t>Ch</a:t>
            </a:r>
            <a:r>
              <a:rPr kumimoji="0" lang="de-DE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47678">
                    <a:tint val="75000"/>
                  </a:srgbClr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+mn-cs"/>
              </a:rPr>
              <a:t>. Mier</a:t>
            </a:r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747678">
                  <a:tint val="75000"/>
                </a:srgbClr>
              </a:solidFill>
              <a:effectLst/>
              <a:uLnTx/>
              <a:uFillTx/>
              <a:latin typeface="Arial" pitchFamily="34" charset="0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8171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38150" y="419429"/>
            <a:ext cx="6654800" cy="1190625"/>
          </a:xfrm>
        </p:spPr>
        <p:txBody>
          <a:bodyPr/>
          <a:lstStyle/>
          <a:p>
            <a:r>
              <a:rPr lang="de-DE" dirty="0"/>
              <a:t>5</a:t>
            </a:r>
            <a:r>
              <a:rPr lang="de-DE" dirty="0" smtClean="0"/>
              <a:t>. Einsatztaktik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38150" y="1700784"/>
            <a:ext cx="8267700" cy="4528566"/>
          </a:xfrm>
        </p:spPr>
        <p:txBody>
          <a:bodyPr/>
          <a:lstStyle/>
          <a:p>
            <a:pPr marL="0" lvl="0" indent="0">
              <a:buClr>
                <a:srgbClr val="008444"/>
              </a:buClr>
              <a:buNone/>
            </a:pPr>
            <a:r>
              <a:rPr lang="de-DE" dirty="0">
                <a:solidFill>
                  <a:srgbClr val="747678"/>
                </a:solidFill>
              </a:rPr>
              <a:t>Direkter Angriff auf den Feuersaum</a:t>
            </a:r>
            <a:r>
              <a:rPr lang="de-DE" dirty="0" smtClean="0">
                <a:solidFill>
                  <a:srgbClr val="747678"/>
                </a:solidFill>
              </a:rPr>
              <a:t>:</a:t>
            </a:r>
            <a:endParaRPr lang="de-DE" dirty="0" smtClean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dirty="0" smtClean="0"/>
              <a:t>		</a:t>
            </a:r>
            <a:r>
              <a:rPr lang="de-DE" b="1" u="sng" dirty="0" smtClean="0"/>
              <a:t>Schritt 1</a:t>
            </a:r>
            <a:r>
              <a:rPr lang="de-DE" b="1" dirty="0" smtClean="0"/>
              <a:t>				</a:t>
            </a:r>
            <a:r>
              <a:rPr lang="de-DE" b="1" u="sng" dirty="0" smtClean="0"/>
              <a:t>Schritt 2</a:t>
            </a:r>
          </a:p>
          <a:p>
            <a:pPr marL="0" indent="0">
              <a:buNone/>
            </a:pPr>
            <a:endParaRPr lang="de-DE" b="1" u="sng" dirty="0"/>
          </a:p>
          <a:p>
            <a:pPr marL="0" indent="0">
              <a:buNone/>
            </a:pPr>
            <a:endParaRPr lang="de-DE" b="1" u="sng" dirty="0" smtClean="0"/>
          </a:p>
          <a:p>
            <a:pPr marL="0" indent="0">
              <a:buNone/>
            </a:pPr>
            <a:endParaRPr lang="de-DE" b="1" u="sng" dirty="0"/>
          </a:p>
          <a:p>
            <a:pPr marL="0" indent="0">
              <a:buNone/>
            </a:pPr>
            <a:endParaRPr lang="de-DE" b="1" u="sng" dirty="0" smtClean="0"/>
          </a:p>
          <a:p>
            <a:pPr marL="0" indent="0">
              <a:buNone/>
            </a:pPr>
            <a:endParaRPr lang="de-DE" b="1" u="sng" dirty="0"/>
          </a:p>
          <a:p>
            <a:pPr marL="0" indent="0">
              <a:buNone/>
            </a:pPr>
            <a:endParaRPr lang="de-DE" b="1" u="sng" dirty="0" smtClean="0"/>
          </a:p>
          <a:p>
            <a:pPr marL="0" indent="0">
              <a:buNone/>
            </a:pPr>
            <a:endParaRPr lang="de-DE" b="1" u="sng" dirty="0"/>
          </a:p>
          <a:p>
            <a:pPr marL="0" indent="0">
              <a:buNone/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E448EFE-27F1-4AD0-B71B-631361988682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828480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61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srgbClr val="828480"/>
              </a:solidFill>
              <a:effectLst/>
              <a:uLnTx/>
              <a:uFillTx/>
              <a:latin typeface="Arial" pitchFamily="34" charset="0"/>
              <a:ea typeface="ＭＳ Ｐゴシック" pitchFamily="34" charset="-128"/>
              <a:cs typeface="+mn-cs"/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lvl="0">
              <a:defRPr/>
            </a:pPr>
            <a:r>
              <a:rPr kumimoji="0" lang="de-DE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47678">
                    <a:tint val="75000"/>
                  </a:srgbClr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+mn-cs"/>
              </a:rPr>
              <a:t>| </a:t>
            </a:r>
            <a:r>
              <a:rPr lang="de-DE" dirty="0"/>
              <a:t>09.06.2023</a:t>
            </a:r>
            <a:r>
              <a:rPr kumimoji="0" lang="de-DE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47678">
                    <a:tint val="75000"/>
                  </a:srgbClr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+mn-cs"/>
              </a:rPr>
              <a:t> | </a:t>
            </a:r>
            <a:r>
              <a:rPr kumimoji="0" lang="de-DE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47678">
                    <a:tint val="75000"/>
                  </a:srgbClr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+mn-cs"/>
              </a:rPr>
              <a:t>Ch</a:t>
            </a:r>
            <a:r>
              <a:rPr kumimoji="0" lang="de-DE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47678">
                    <a:tint val="75000"/>
                  </a:srgbClr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+mn-cs"/>
              </a:rPr>
              <a:t>. Mier</a:t>
            </a:r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747678">
                  <a:tint val="75000"/>
                </a:srgbClr>
              </a:solidFill>
              <a:effectLst/>
              <a:uLnTx/>
              <a:uFillTx/>
              <a:latin typeface="Arial" pitchFamily="34" charset="0"/>
              <a:ea typeface="ＭＳ Ｐゴシック" pitchFamily="34" charset="-128"/>
              <a:cs typeface="+mn-cs"/>
            </a:endParaRPr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670" y="2666507"/>
            <a:ext cx="8212024" cy="2597121"/>
          </a:xfrm>
          <a:prstGeom prst="rect">
            <a:avLst/>
          </a:prstGeom>
        </p:spPr>
      </p:pic>
      <p:sp>
        <p:nvSpPr>
          <p:cNvPr id="6" name="Rechteck 5"/>
          <p:cNvSpPr/>
          <p:nvPr/>
        </p:nvSpPr>
        <p:spPr>
          <a:xfrm>
            <a:off x="1945282" y="5374124"/>
            <a:ext cx="54988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+mn-cs"/>
              </a:rPr>
              <a:t>ACHTUNG: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747678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+mn-cs"/>
              </a:rPr>
              <a:t> 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3A3B3C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+mn-cs"/>
              </a:rPr>
              <a:t>Der direkte Angriff auf einen schnell laufenden Flammensaum kann sehr gefährlich sein! Entschlossenheit und taktische Disziplin und ein ausreichender Löschwasservorrat sind absolut notwendig.</a:t>
            </a:r>
          </a:p>
        </p:txBody>
      </p:sp>
    </p:spTree>
    <p:extLst>
      <p:ext uri="{BB962C8B-B14F-4D97-AF65-F5344CB8AC3E}">
        <p14:creationId xmlns:p14="http://schemas.microsoft.com/office/powerpoint/2010/main" val="2563126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5</a:t>
            </a:r>
            <a:r>
              <a:rPr lang="de-DE" dirty="0" smtClean="0"/>
              <a:t>. Einsatztaktik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38150" y="1700784"/>
            <a:ext cx="8267700" cy="4528566"/>
          </a:xfrm>
        </p:spPr>
        <p:txBody>
          <a:bodyPr/>
          <a:lstStyle/>
          <a:p>
            <a:pPr marL="0" indent="0">
              <a:buNone/>
            </a:pPr>
            <a:r>
              <a:rPr lang="de-DE" dirty="0"/>
              <a:t>5</a:t>
            </a:r>
            <a:r>
              <a:rPr lang="de-DE" dirty="0" smtClean="0"/>
              <a:t>.2.2 Defensives Vorgehen (Verteidigung)</a:t>
            </a:r>
          </a:p>
          <a:p>
            <a:pPr marL="0" indent="0">
              <a:buNone/>
            </a:pPr>
            <a:r>
              <a:rPr lang="de-DE" dirty="0" smtClean="0"/>
              <a:t>Allgemeine Hinweise:</a:t>
            </a:r>
          </a:p>
          <a:p>
            <a:pPr marL="0" indent="0">
              <a:buNone/>
            </a:pPr>
            <a:endParaRPr lang="de-DE" dirty="0" smtClean="0"/>
          </a:p>
          <a:p>
            <a:pPr>
              <a:buFontTx/>
              <a:buChar char="-"/>
            </a:pPr>
            <a:r>
              <a:rPr lang="de-DE" dirty="0" smtClean="0"/>
              <a:t>Bitte offensives Vorgehen abwägen und wenn möglich bevorzugen!</a:t>
            </a:r>
          </a:p>
          <a:p>
            <a:pPr>
              <a:spcBef>
                <a:spcPts val="400"/>
              </a:spcBef>
              <a:buFontTx/>
              <a:buChar char="-"/>
            </a:pPr>
            <a:r>
              <a:rPr lang="de-DE" dirty="0" smtClean="0"/>
              <a:t>Günstigen Ort zum Stellen der Flammenfront aufsuchen</a:t>
            </a:r>
          </a:p>
          <a:p>
            <a:pPr>
              <a:spcBef>
                <a:spcPts val="400"/>
              </a:spcBef>
              <a:buFontTx/>
              <a:buChar char="-"/>
            </a:pPr>
            <a:r>
              <a:rPr lang="de-DE" dirty="0" smtClean="0"/>
              <a:t>Riegelstellung einrichten</a:t>
            </a:r>
          </a:p>
          <a:p>
            <a:pPr>
              <a:spcBef>
                <a:spcPts val="400"/>
              </a:spcBef>
              <a:buFontTx/>
              <a:buChar char="-"/>
            </a:pPr>
            <a:r>
              <a:rPr lang="de-DE" dirty="0" smtClean="0"/>
              <a:t>Mit Wundstreifen Riegelstellung ausbauen</a:t>
            </a:r>
          </a:p>
          <a:p>
            <a:pPr>
              <a:spcBef>
                <a:spcPts val="400"/>
              </a:spcBef>
              <a:buFontTx/>
              <a:buChar char="-"/>
            </a:pPr>
            <a:r>
              <a:rPr lang="de-DE" dirty="0" smtClean="0"/>
              <a:t>Sicherheitsposten stellen um Brandinseln frühzeitig zu entdecken</a:t>
            </a:r>
          </a:p>
          <a:p>
            <a:pPr>
              <a:spcBef>
                <a:spcPts val="400"/>
              </a:spcBef>
              <a:buFontTx/>
              <a:buChar char="-"/>
            </a:pPr>
            <a:r>
              <a:rPr lang="de-DE" dirty="0" smtClean="0"/>
              <a:t>TLF als Reserve abstellen</a:t>
            </a:r>
          </a:p>
          <a:p>
            <a:pPr>
              <a:spcBef>
                <a:spcPts val="400"/>
              </a:spcBef>
              <a:buFontTx/>
              <a:buChar char="-"/>
            </a:pPr>
            <a:endParaRPr lang="de-DE" dirty="0"/>
          </a:p>
          <a:p>
            <a:pPr marL="0" indent="0">
              <a:spcBef>
                <a:spcPts val="400"/>
              </a:spcBef>
              <a:buNone/>
            </a:pPr>
            <a:r>
              <a:rPr lang="de-DE" dirty="0" smtClean="0"/>
              <a:t>Günstige Orte zum Errichten einer Riegelstellung:</a:t>
            </a:r>
          </a:p>
          <a:p>
            <a:pPr marL="0" indent="0">
              <a:spcBef>
                <a:spcPts val="400"/>
              </a:spcBef>
              <a:buNone/>
            </a:pPr>
            <a:endParaRPr lang="de-DE" dirty="0"/>
          </a:p>
          <a:p>
            <a:pPr marL="0" indent="0">
              <a:spcBef>
                <a:spcPts val="400"/>
              </a:spcBef>
              <a:buNone/>
            </a:pPr>
            <a:r>
              <a:rPr lang="de-DE" dirty="0" smtClean="0"/>
              <a:t>	- Straßen				- Bahndämme</a:t>
            </a:r>
          </a:p>
          <a:p>
            <a:pPr marL="0" indent="0">
              <a:spcBef>
                <a:spcPts val="400"/>
              </a:spcBef>
              <a:buNone/>
            </a:pPr>
            <a:r>
              <a:rPr lang="de-DE" dirty="0" smtClean="0"/>
              <a:t>	- Abfallendes Gelände		- Wege</a:t>
            </a:r>
          </a:p>
          <a:p>
            <a:pPr marL="0" indent="0">
              <a:spcBef>
                <a:spcPts val="400"/>
              </a:spcBef>
              <a:buNone/>
            </a:pPr>
            <a:r>
              <a:rPr lang="de-DE" dirty="0" smtClean="0"/>
              <a:t>	- Stromtrassen			- Grünstreifen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E448EFE-27F1-4AD0-B71B-631361988682}" type="slidenum">
              <a:rPr lang="de-DE" smtClean="0"/>
              <a:pPr/>
              <a:t>62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dirty="0" smtClean="0"/>
              <a:t>| </a:t>
            </a:r>
            <a:r>
              <a:rPr lang="de-DE" dirty="0"/>
              <a:t>09.06.2023 </a:t>
            </a:r>
            <a:r>
              <a:rPr lang="de-DE" dirty="0" smtClean="0"/>
              <a:t>| </a:t>
            </a:r>
            <a:r>
              <a:rPr lang="de-DE" dirty="0" err="1" smtClean="0"/>
              <a:t>Ch</a:t>
            </a:r>
            <a:r>
              <a:rPr lang="de-DE" dirty="0" smtClean="0"/>
              <a:t>. Mier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19702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5</a:t>
            </a:r>
            <a:r>
              <a:rPr lang="de-DE" dirty="0" smtClean="0"/>
              <a:t>. Einsatztaktik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38150" y="1700784"/>
            <a:ext cx="8267700" cy="4528566"/>
          </a:xfrm>
        </p:spPr>
        <p:txBody>
          <a:bodyPr/>
          <a:lstStyle/>
          <a:p>
            <a:pPr marL="0" indent="0">
              <a:buNone/>
            </a:pPr>
            <a:r>
              <a:rPr lang="de-DE" dirty="0"/>
              <a:t>5</a:t>
            </a:r>
            <a:r>
              <a:rPr lang="de-DE" dirty="0" smtClean="0"/>
              <a:t>.3. Einsatzmöglichkeiten</a:t>
            </a:r>
            <a:endParaRPr lang="de-DE" dirty="0"/>
          </a:p>
          <a:p>
            <a:pPr marL="0" indent="0">
              <a:buNone/>
            </a:pPr>
            <a:r>
              <a:rPr lang="de-DE" dirty="0"/>
              <a:t>5</a:t>
            </a:r>
            <a:r>
              <a:rPr lang="de-DE" dirty="0" smtClean="0"/>
              <a:t>.3.1 Mobiler Einsatz (Fahrzeuggestützt)</a:t>
            </a:r>
          </a:p>
          <a:p>
            <a:pPr marL="0" indent="0">
              <a:buNone/>
            </a:pPr>
            <a:endParaRPr lang="de-DE" dirty="0" smtClean="0"/>
          </a:p>
          <a:p>
            <a:pPr marL="0" indent="0">
              <a:buNone/>
            </a:pPr>
            <a:r>
              <a:rPr lang="de-DE" dirty="0" smtClean="0"/>
              <a:t>Angriff mittels TLF:</a:t>
            </a:r>
          </a:p>
          <a:p>
            <a:pPr marL="0" indent="0">
              <a:buNone/>
            </a:pPr>
            <a:r>
              <a:rPr lang="de-DE" dirty="0" smtClean="0"/>
              <a:t>Angriff mittels Strahlrohr oder Frontwerfer auf einen Flammensaum.</a:t>
            </a:r>
          </a:p>
          <a:p>
            <a:pPr marL="0" indent="0">
              <a:buNone/>
            </a:pPr>
            <a:endParaRPr lang="de-DE" dirty="0" smtClean="0"/>
          </a:p>
          <a:p>
            <a:pPr marL="0" indent="0">
              <a:buNone/>
            </a:pPr>
            <a:r>
              <a:rPr lang="de-DE" dirty="0" smtClean="0"/>
              <a:t>Tandemformation:</a:t>
            </a:r>
          </a:p>
          <a:p>
            <a:pPr marL="0" indent="0">
              <a:buNone/>
            </a:pPr>
            <a:r>
              <a:rPr lang="de-DE" dirty="0" smtClean="0"/>
              <a:t>Fahrzeug löscht vorweg grob den Flammensaum ab</a:t>
            </a:r>
          </a:p>
          <a:p>
            <a:pPr marL="0" indent="0">
              <a:buNone/>
            </a:pPr>
            <a:r>
              <a:rPr lang="de-DE" dirty="0" smtClean="0"/>
              <a:t>Zweites Fahrzeug + Mannschaft folgt und löscht penibel nach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dirty="0" smtClean="0"/>
              <a:t>Verteidigung mittels TLF:</a:t>
            </a:r>
          </a:p>
          <a:p>
            <a:pPr marL="0" indent="0">
              <a:buNone/>
            </a:pPr>
            <a:r>
              <a:rPr lang="de-DE" dirty="0" smtClean="0"/>
              <a:t>Ein Rohr nach vorne zum Angriff, eines nach hinten zur Brandinselbekämpfung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E448EFE-27F1-4AD0-B71B-631361988682}" type="slidenum">
              <a:rPr lang="de-DE" smtClean="0"/>
              <a:pPr/>
              <a:t>63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dirty="0" smtClean="0"/>
              <a:t>| </a:t>
            </a:r>
            <a:r>
              <a:rPr lang="de-DE" dirty="0"/>
              <a:t>09.06.2023 </a:t>
            </a:r>
            <a:r>
              <a:rPr lang="de-DE" dirty="0" smtClean="0"/>
              <a:t>| </a:t>
            </a:r>
            <a:r>
              <a:rPr lang="de-DE" dirty="0" err="1" smtClean="0"/>
              <a:t>Ch</a:t>
            </a:r>
            <a:r>
              <a:rPr lang="de-DE" dirty="0" smtClean="0"/>
              <a:t>. Mier</a:t>
            </a:r>
            <a:endParaRPr lang="de-DE" dirty="0"/>
          </a:p>
        </p:txBody>
      </p:sp>
      <p:sp>
        <p:nvSpPr>
          <p:cNvPr id="6" name="Abgerundetes Rechteck 5"/>
          <p:cNvSpPr/>
          <p:nvPr/>
        </p:nvSpPr>
        <p:spPr bwMode="auto">
          <a:xfrm>
            <a:off x="251460" y="2564892"/>
            <a:ext cx="6480810" cy="2592324"/>
          </a:xfrm>
          <a:prstGeom prst="roundRect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17962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5</a:t>
            </a:r>
            <a:r>
              <a:rPr lang="de-DE" dirty="0" smtClean="0"/>
              <a:t>. Einsatztaktik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38150" y="1700784"/>
            <a:ext cx="8267700" cy="1296162"/>
          </a:xfrm>
        </p:spPr>
        <p:txBody>
          <a:bodyPr/>
          <a:lstStyle/>
          <a:p>
            <a:pPr marL="0" indent="0">
              <a:buNone/>
            </a:pPr>
            <a:r>
              <a:rPr lang="de-DE" dirty="0"/>
              <a:t>5</a:t>
            </a:r>
            <a:r>
              <a:rPr lang="de-DE" dirty="0" smtClean="0"/>
              <a:t>.3. Einsatzmöglichkeiten</a:t>
            </a:r>
            <a:endParaRPr lang="de-DE" dirty="0"/>
          </a:p>
          <a:p>
            <a:pPr marL="0" indent="0">
              <a:buNone/>
            </a:pPr>
            <a:r>
              <a:rPr lang="de-DE" dirty="0"/>
              <a:t>5</a:t>
            </a:r>
            <a:r>
              <a:rPr lang="de-DE" dirty="0" smtClean="0"/>
              <a:t>.3.1 Mobiler Einsatz (Fahrzeuggestützt)</a:t>
            </a:r>
          </a:p>
          <a:p>
            <a:pPr marL="0" indent="0">
              <a:buNone/>
            </a:pPr>
            <a:endParaRPr lang="de-DE" dirty="0" smtClean="0"/>
          </a:p>
          <a:p>
            <a:pPr marL="0" indent="0">
              <a:buNone/>
            </a:pPr>
            <a:r>
              <a:rPr lang="de-DE" dirty="0" smtClean="0"/>
              <a:t>Angriff mittels TLF: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E448EFE-27F1-4AD0-B71B-631361988682}" type="slidenum">
              <a:rPr lang="de-DE" smtClean="0"/>
              <a:pPr/>
              <a:t>64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dirty="0" smtClean="0"/>
              <a:t>| </a:t>
            </a:r>
            <a:r>
              <a:rPr lang="de-DE" dirty="0"/>
              <a:t>09.06.2023 </a:t>
            </a:r>
            <a:r>
              <a:rPr lang="de-DE" dirty="0" smtClean="0"/>
              <a:t>| </a:t>
            </a:r>
            <a:r>
              <a:rPr lang="de-DE" dirty="0" err="1" smtClean="0"/>
              <a:t>Ch</a:t>
            </a:r>
            <a:r>
              <a:rPr lang="de-DE" dirty="0" smtClean="0"/>
              <a:t>. Mier</a:t>
            </a:r>
            <a:endParaRPr lang="de-DE" dirty="0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58" r="21650" b="14079"/>
          <a:stretch/>
        </p:blipFill>
        <p:spPr>
          <a:xfrm>
            <a:off x="1547622" y="3100958"/>
            <a:ext cx="7164324" cy="3024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5095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5</a:t>
            </a:r>
            <a:r>
              <a:rPr lang="de-DE" dirty="0" smtClean="0"/>
              <a:t>. Einsatztaktik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38150" y="1700784"/>
            <a:ext cx="8267700" cy="1296162"/>
          </a:xfrm>
        </p:spPr>
        <p:txBody>
          <a:bodyPr/>
          <a:lstStyle/>
          <a:p>
            <a:pPr marL="0" indent="0">
              <a:buNone/>
            </a:pPr>
            <a:r>
              <a:rPr lang="de-DE" dirty="0"/>
              <a:t>5</a:t>
            </a:r>
            <a:r>
              <a:rPr lang="de-DE" dirty="0" smtClean="0"/>
              <a:t>.3. Einsatzmöglichkeiten</a:t>
            </a:r>
            <a:endParaRPr lang="de-DE" dirty="0"/>
          </a:p>
          <a:p>
            <a:pPr marL="0" indent="0">
              <a:buNone/>
            </a:pPr>
            <a:r>
              <a:rPr lang="de-DE" dirty="0"/>
              <a:t>5</a:t>
            </a:r>
            <a:r>
              <a:rPr lang="de-DE" dirty="0" smtClean="0"/>
              <a:t>.3.1 Mobiler Einsatz (Fahrzeuggestützt)</a:t>
            </a:r>
          </a:p>
          <a:p>
            <a:pPr marL="0" indent="0">
              <a:buNone/>
            </a:pPr>
            <a:endParaRPr lang="de-DE" dirty="0" smtClean="0"/>
          </a:p>
          <a:p>
            <a:pPr marL="0" indent="0">
              <a:buNone/>
            </a:pPr>
            <a:r>
              <a:rPr lang="de-DE" dirty="0" smtClean="0"/>
              <a:t>Angriff mittels TLF: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E448EFE-27F1-4AD0-B71B-631361988682}" type="slidenum">
              <a:rPr lang="de-DE" smtClean="0"/>
              <a:pPr/>
              <a:t>65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dirty="0" smtClean="0"/>
              <a:t>| </a:t>
            </a:r>
            <a:r>
              <a:rPr lang="de-DE" dirty="0"/>
              <a:t>09.06.2023 </a:t>
            </a:r>
            <a:r>
              <a:rPr lang="de-DE" dirty="0" smtClean="0"/>
              <a:t>| </a:t>
            </a:r>
            <a:r>
              <a:rPr lang="de-DE" dirty="0" err="1" smtClean="0"/>
              <a:t>Ch</a:t>
            </a:r>
            <a:r>
              <a:rPr lang="de-DE" dirty="0" smtClean="0"/>
              <a:t>. Mier</a:t>
            </a:r>
            <a:endParaRPr lang="de-DE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59" r="21650" b="5098"/>
          <a:stretch/>
        </p:blipFill>
        <p:spPr>
          <a:xfrm>
            <a:off x="1979676" y="3068955"/>
            <a:ext cx="7164324" cy="3384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2389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5</a:t>
            </a:r>
            <a:r>
              <a:rPr lang="de-DE" dirty="0" smtClean="0"/>
              <a:t>. Einsatztaktik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38150" y="1700784"/>
            <a:ext cx="8267700" cy="4528566"/>
          </a:xfrm>
        </p:spPr>
        <p:txBody>
          <a:bodyPr/>
          <a:lstStyle/>
          <a:p>
            <a:pPr marL="0" indent="0">
              <a:buNone/>
            </a:pPr>
            <a:r>
              <a:rPr lang="de-DE" dirty="0" smtClean="0"/>
              <a:t>5.3. Einsatzmöglichkeiten</a:t>
            </a:r>
            <a:endParaRPr lang="de-DE" dirty="0"/>
          </a:p>
          <a:p>
            <a:pPr marL="0" indent="0">
              <a:buNone/>
            </a:pPr>
            <a:r>
              <a:rPr lang="de-DE" dirty="0" smtClean="0"/>
              <a:t>5.3.1 Mobiler Einsatz (Fahrzeuggestützt)</a:t>
            </a:r>
          </a:p>
          <a:p>
            <a:pPr marL="0" indent="0">
              <a:buNone/>
            </a:pPr>
            <a:endParaRPr lang="de-DE" dirty="0" smtClean="0"/>
          </a:p>
          <a:p>
            <a:pPr marL="0" indent="0">
              <a:buNone/>
            </a:pPr>
            <a:r>
              <a:rPr lang="de-DE" dirty="0" smtClean="0"/>
              <a:t>Angriff mittels TLF:</a:t>
            </a:r>
          </a:p>
          <a:p>
            <a:pPr marL="0" indent="0">
              <a:buNone/>
            </a:pPr>
            <a:r>
              <a:rPr lang="de-DE" dirty="0" smtClean="0"/>
              <a:t>Angriff mittels Strahl- oder Wenderohr auf einen Flammensaum.</a:t>
            </a:r>
          </a:p>
          <a:p>
            <a:pPr marL="0" indent="0">
              <a:buNone/>
            </a:pPr>
            <a:endParaRPr lang="de-DE" dirty="0" smtClean="0"/>
          </a:p>
          <a:p>
            <a:pPr marL="0" indent="0">
              <a:buNone/>
            </a:pPr>
            <a:r>
              <a:rPr lang="de-DE" dirty="0" smtClean="0"/>
              <a:t>Tandemformation:</a:t>
            </a:r>
          </a:p>
          <a:p>
            <a:pPr marL="0" indent="0">
              <a:buNone/>
            </a:pPr>
            <a:r>
              <a:rPr lang="de-DE" dirty="0" smtClean="0"/>
              <a:t>Fahrzeug löscht vorweg grob den Flammensaum ab</a:t>
            </a:r>
          </a:p>
          <a:p>
            <a:pPr marL="0" indent="0">
              <a:buNone/>
            </a:pPr>
            <a:r>
              <a:rPr lang="de-DE" dirty="0" smtClean="0"/>
              <a:t>Zweites Fahrzeug + Mannschaft folgt und löscht penibel nach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dirty="0" smtClean="0"/>
              <a:t>Verteidigung mittels TLF:</a:t>
            </a:r>
          </a:p>
          <a:p>
            <a:pPr marL="0" indent="0">
              <a:buNone/>
            </a:pPr>
            <a:r>
              <a:rPr lang="de-DE" dirty="0" smtClean="0"/>
              <a:t>Ein Rohr nach vorne zum Angriff, eines nach hinten zur Brandinselbekämpfung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E448EFE-27F1-4AD0-B71B-631361988682}" type="slidenum">
              <a:rPr lang="de-DE" smtClean="0"/>
              <a:pPr/>
              <a:t>66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dirty="0" smtClean="0"/>
              <a:t>| </a:t>
            </a:r>
            <a:r>
              <a:rPr lang="de-DE" dirty="0"/>
              <a:t>09.06.2023 </a:t>
            </a:r>
            <a:r>
              <a:rPr lang="de-DE" dirty="0" smtClean="0"/>
              <a:t>| </a:t>
            </a:r>
            <a:r>
              <a:rPr lang="de-DE" dirty="0" err="1" smtClean="0"/>
              <a:t>Ch</a:t>
            </a:r>
            <a:r>
              <a:rPr lang="de-DE" dirty="0" smtClean="0"/>
              <a:t>. Mier</a:t>
            </a:r>
            <a:endParaRPr lang="de-DE" dirty="0"/>
          </a:p>
        </p:txBody>
      </p:sp>
      <p:sp>
        <p:nvSpPr>
          <p:cNvPr id="6" name="Abgerundetes Rechteck 5"/>
          <p:cNvSpPr/>
          <p:nvPr/>
        </p:nvSpPr>
        <p:spPr bwMode="auto">
          <a:xfrm>
            <a:off x="396000" y="5256000"/>
            <a:ext cx="7236000" cy="864108"/>
          </a:xfrm>
          <a:prstGeom prst="roundRect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42647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5. Einsatztaktik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38150" y="1700784"/>
            <a:ext cx="8267700" cy="4528566"/>
          </a:xfrm>
        </p:spPr>
        <p:txBody>
          <a:bodyPr/>
          <a:lstStyle/>
          <a:p>
            <a:pPr marL="0" indent="0">
              <a:buNone/>
            </a:pPr>
            <a:r>
              <a:rPr lang="de-DE" dirty="0" smtClean="0"/>
              <a:t>5.3. Einsatzmöglichkeiten</a:t>
            </a:r>
            <a:endParaRPr lang="de-DE" dirty="0"/>
          </a:p>
          <a:p>
            <a:pPr marL="0" indent="0">
              <a:buNone/>
            </a:pPr>
            <a:r>
              <a:rPr lang="de-DE" dirty="0" smtClean="0"/>
              <a:t>5.3.1 Mobiler Einsatz (Fahrzeuggestützt)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dirty="0" smtClean="0"/>
              <a:t>Verteidigung mittels TLF: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E448EFE-27F1-4AD0-B71B-631361988682}" type="slidenum">
              <a:rPr lang="de-DE" smtClean="0"/>
              <a:pPr/>
              <a:t>67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dirty="0" smtClean="0"/>
              <a:t>| </a:t>
            </a:r>
            <a:r>
              <a:rPr lang="de-DE" dirty="0"/>
              <a:t>09.06.2023 </a:t>
            </a:r>
            <a:r>
              <a:rPr lang="de-DE" dirty="0" smtClean="0"/>
              <a:t>| </a:t>
            </a:r>
            <a:r>
              <a:rPr lang="de-DE" dirty="0" err="1" smtClean="0"/>
              <a:t>Ch</a:t>
            </a:r>
            <a:r>
              <a:rPr lang="de-DE" dirty="0" smtClean="0"/>
              <a:t>. Mier</a:t>
            </a:r>
            <a:endParaRPr lang="de-DE" dirty="0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8785" y="3112435"/>
            <a:ext cx="6325678" cy="3116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763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5. Einsatztaktik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38150" y="1700784"/>
            <a:ext cx="8267700" cy="4528566"/>
          </a:xfrm>
        </p:spPr>
        <p:txBody>
          <a:bodyPr/>
          <a:lstStyle/>
          <a:p>
            <a:pPr marL="0" indent="0">
              <a:buNone/>
            </a:pPr>
            <a:r>
              <a:rPr lang="de-DE" dirty="0" smtClean="0"/>
              <a:t>5.3.2 stationärer Einsatz (Strahlrohrstrecke)</a:t>
            </a:r>
          </a:p>
          <a:p>
            <a:pPr marL="0" indent="0">
              <a:buNone/>
            </a:pPr>
            <a:endParaRPr lang="de-DE" dirty="0" smtClean="0"/>
          </a:p>
          <a:p>
            <a:pPr marL="0" indent="0">
              <a:buNone/>
            </a:pPr>
            <a:r>
              <a:rPr lang="de-DE" dirty="0" smtClean="0"/>
              <a:t>Angriff:</a:t>
            </a:r>
          </a:p>
          <a:p>
            <a:pPr marL="0" indent="0">
              <a:buNone/>
            </a:pPr>
            <a:r>
              <a:rPr lang="de-DE" dirty="0" smtClean="0"/>
              <a:t>- Setzen eines Ankerpunktes aus BB-CBC-Verteiler mit angeschlossenem C-Strahlrohr</a:t>
            </a:r>
          </a:p>
          <a:p>
            <a:pPr marL="0" indent="0">
              <a:buNone/>
            </a:pPr>
            <a:r>
              <a:rPr lang="de-DE" dirty="0" smtClean="0"/>
              <a:t>- Aufbau eines Löschangriffs entlang des abgelöschten Feuersaums</a:t>
            </a:r>
          </a:p>
          <a:p>
            <a:pPr marL="0" indent="0">
              <a:buNone/>
            </a:pPr>
            <a:r>
              <a:rPr lang="de-DE" dirty="0" smtClean="0"/>
              <a:t>- Beliebiges Verlängern des Löschangriffs mit weiterem Schlauchmaterial + Verteilern</a:t>
            </a:r>
            <a:endParaRPr lang="de-DE" dirty="0"/>
          </a:p>
          <a:p>
            <a:pPr marL="0" indent="0">
              <a:buNone/>
            </a:pPr>
            <a:endParaRPr lang="de-DE" dirty="0" smtClean="0"/>
          </a:p>
          <a:p>
            <a:pPr marL="0" indent="0">
              <a:buNone/>
            </a:pPr>
            <a:r>
              <a:rPr lang="de-DE" dirty="0" smtClean="0"/>
              <a:t>Verteidigung:</a:t>
            </a:r>
          </a:p>
          <a:p>
            <a:pPr marL="0" indent="0">
              <a:buNone/>
            </a:pPr>
            <a:r>
              <a:rPr lang="de-DE" dirty="0" smtClean="0"/>
              <a:t>- Setzen eines BB-CBC-Verteilers im sicheren Bereich oder als Ankerpunkt</a:t>
            </a:r>
          </a:p>
          <a:p>
            <a:pPr marL="0" indent="0">
              <a:buNone/>
            </a:pPr>
            <a:r>
              <a:rPr lang="de-DE" dirty="0" smtClean="0"/>
              <a:t>- Nach 3 C-Längen setzen eines C-DCD-Verteilers</a:t>
            </a:r>
          </a:p>
          <a:p>
            <a:pPr marL="0" indent="0">
              <a:buNone/>
            </a:pPr>
            <a:r>
              <a:rPr lang="de-DE" dirty="0" smtClean="0"/>
              <a:t>- Anschluss von 3 D-Längen nach Vorn, 1 D-Länge nach hinten</a:t>
            </a:r>
          </a:p>
          <a:p>
            <a:pPr marL="0" indent="0">
              <a:buNone/>
            </a:pPr>
            <a:r>
              <a:rPr lang="de-DE" dirty="0" smtClean="0"/>
              <a:t>- Fortlaufend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E448EFE-27F1-4AD0-B71B-631361988682}" type="slidenum">
              <a:rPr lang="de-DE" smtClean="0"/>
              <a:pPr/>
              <a:t>68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dirty="0" smtClean="0"/>
              <a:t>| </a:t>
            </a:r>
            <a:r>
              <a:rPr lang="de-DE" dirty="0"/>
              <a:t>09.06.2023 </a:t>
            </a:r>
            <a:r>
              <a:rPr lang="de-DE" dirty="0" smtClean="0"/>
              <a:t>| </a:t>
            </a:r>
            <a:r>
              <a:rPr lang="de-DE" dirty="0" err="1" smtClean="0"/>
              <a:t>Ch</a:t>
            </a:r>
            <a:r>
              <a:rPr lang="de-DE" dirty="0" smtClean="0"/>
              <a:t>. Mier</a:t>
            </a:r>
            <a:endParaRPr lang="de-DE" dirty="0"/>
          </a:p>
        </p:txBody>
      </p:sp>
      <p:sp>
        <p:nvSpPr>
          <p:cNvPr id="6" name="Abgerundetes Rechteck 5"/>
          <p:cNvSpPr/>
          <p:nvPr/>
        </p:nvSpPr>
        <p:spPr bwMode="auto">
          <a:xfrm>
            <a:off x="305594" y="4123771"/>
            <a:ext cx="8209026" cy="1936242"/>
          </a:xfrm>
          <a:prstGeom prst="roundRect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13811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5. Einsatztaktik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38150" y="1700784"/>
            <a:ext cx="8267700" cy="2160270"/>
          </a:xfrm>
        </p:spPr>
        <p:txBody>
          <a:bodyPr/>
          <a:lstStyle/>
          <a:p>
            <a:pPr marL="0" indent="0">
              <a:buNone/>
            </a:pPr>
            <a:r>
              <a:rPr lang="de-DE" dirty="0" smtClean="0"/>
              <a:t>5.3.2 stationärer Einsatz (Strahlrohrstrecke)</a:t>
            </a:r>
          </a:p>
          <a:p>
            <a:pPr marL="0" indent="0">
              <a:buNone/>
            </a:pPr>
            <a:r>
              <a:rPr lang="de-DE" dirty="0" smtClean="0"/>
              <a:t>Verteidigung:</a:t>
            </a:r>
          </a:p>
          <a:p>
            <a:pPr marL="0" indent="0">
              <a:buNone/>
            </a:pPr>
            <a:r>
              <a:rPr lang="de-DE" dirty="0" smtClean="0"/>
              <a:t>- Setzen eines BB-CBC-Verteilers im sicheren Bereich oder als Ankerpunkt</a:t>
            </a:r>
          </a:p>
          <a:p>
            <a:pPr marL="0" indent="0">
              <a:buNone/>
            </a:pPr>
            <a:r>
              <a:rPr lang="de-DE" dirty="0" smtClean="0"/>
              <a:t>- Nach 3 C-Längen setzen eines C-DCD-Verteilers</a:t>
            </a:r>
          </a:p>
          <a:p>
            <a:pPr marL="0" indent="0">
              <a:buNone/>
            </a:pPr>
            <a:r>
              <a:rPr lang="de-DE" dirty="0" smtClean="0"/>
              <a:t>- Anschluss von 3 D-Längen nach Vorn, 1 D-Länge nach hinten</a:t>
            </a:r>
          </a:p>
          <a:p>
            <a:pPr marL="0" indent="0">
              <a:buNone/>
            </a:pPr>
            <a:r>
              <a:rPr lang="de-DE" dirty="0" smtClean="0"/>
              <a:t>- Fortlaufend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E448EFE-27F1-4AD0-B71B-631361988682}" type="slidenum">
              <a:rPr lang="de-DE" smtClean="0"/>
              <a:pPr/>
              <a:t>69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dirty="0" smtClean="0"/>
              <a:t>| </a:t>
            </a:r>
            <a:r>
              <a:rPr lang="de-DE" dirty="0"/>
              <a:t>09.06.2023 </a:t>
            </a:r>
            <a:r>
              <a:rPr lang="de-DE" dirty="0" smtClean="0"/>
              <a:t>| </a:t>
            </a:r>
            <a:r>
              <a:rPr lang="de-DE" dirty="0" err="1" smtClean="0"/>
              <a:t>Ch</a:t>
            </a:r>
            <a:r>
              <a:rPr lang="de-DE" dirty="0" smtClean="0"/>
              <a:t>. Mier</a:t>
            </a:r>
            <a:endParaRPr lang="de-DE" dirty="0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30" y="3429000"/>
            <a:ext cx="6300216" cy="311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935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1. Arten von Vegetationsbränden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38150" y="1700784"/>
            <a:ext cx="8267700" cy="2160270"/>
          </a:xfrm>
        </p:spPr>
        <p:txBody>
          <a:bodyPr/>
          <a:lstStyle/>
          <a:p>
            <a:r>
              <a:rPr lang="de-DE" dirty="0" smtClean="0"/>
              <a:t>1.1 Waldbrände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 smtClean="0"/>
          </a:p>
          <a:p>
            <a:pPr marL="0" indent="0">
              <a:buNone/>
            </a:pPr>
            <a:r>
              <a:rPr lang="de-DE" dirty="0" smtClean="0"/>
              <a:t>Vollfeuer:		Ist ein Brand, bei dem Boden und Kronenfeuer zusammen kommen. 			Vollbrände können bei starken Winden und günstiger Topographie als			Lauffeuer auftreten.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E448EFE-27F1-4AD0-B71B-631361988682}" type="slidenum">
              <a:rPr lang="de-DE" smtClean="0"/>
              <a:pPr/>
              <a:t>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dirty="0" smtClean="0"/>
              <a:t>| </a:t>
            </a:r>
            <a:r>
              <a:rPr lang="de-DE" dirty="0"/>
              <a:t>09.06.2023 </a:t>
            </a:r>
            <a:r>
              <a:rPr lang="de-DE" dirty="0" smtClean="0"/>
              <a:t>| </a:t>
            </a:r>
            <a:r>
              <a:rPr lang="de-DE" dirty="0" err="1" smtClean="0"/>
              <a:t>Ch</a:t>
            </a:r>
            <a:r>
              <a:rPr lang="de-DE" dirty="0" smtClean="0"/>
              <a:t>. Mier</a:t>
            </a:r>
            <a:endParaRPr lang="de-DE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4691" y="3686948"/>
            <a:ext cx="5004054" cy="3091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2870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5. Einsatztaktik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38150" y="1700784"/>
            <a:ext cx="8267700" cy="2160270"/>
          </a:xfrm>
        </p:spPr>
        <p:txBody>
          <a:bodyPr/>
          <a:lstStyle/>
          <a:p>
            <a:pPr marL="0" indent="0">
              <a:buNone/>
            </a:pPr>
            <a:r>
              <a:rPr lang="de-DE" dirty="0" smtClean="0"/>
              <a:t>5.4 Objektschutz</a:t>
            </a:r>
          </a:p>
          <a:p>
            <a:pPr marL="0" indent="0">
              <a:buNone/>
            </a:pPr>
            <a:r>
              <a:rPr lang="de-DE" dirty="0" smtClean="0"/>
              <a:t>Wann?</a:t>
            </a:r>
          </a:p>
          <a:p>
            <a:pPr>
              <a:buFontTx/>
              <a:buChar char="-"/>
            </a:pPr>
            <a:r>
              <a:rPr lang="de-DE" dirty="0" smtClean="0"/>
              <a:t>Kräfte u. Mittel nicht in ausreichender Zahl zur Brandbekämpfung vorhanden</a:t>
            </a:r>
          </a:p>
          <a:p>
            <a:pPr>
              <a:buFontTx/>
              <a:buChar char="-"/>
            </a:pPr>
            <a:r>
              <a:rPr lang="de-DE" dirty="0" smtClean="0"/>
              <a:t>Aufgrund der Größe der Flammenfront keine Aussicht auf Löscherfolg</a:t>
            </a:r>
          </a:p>
          <a:p>
            <a:pPr>
              <a:buFontTx/>
              <a:buChar char="-"/>
            </a:pPr>
            <a:r>
              <a:rPr lang="de-DE" dirty="0" smtClean="0"/>
              <a:t>Zu schützendes Objekt/Punkt ist die Gefahr auch wert und eignet sich zum Schützen</a:t>
            </a:r>
          </a:p>
          <a:p>
            <a:pPr>
              <a:buFontTx/>
              <a:buChar char="-"/>
            </a:pPr>
            <a:endParaRPr lang="de-DE" dirty="0"/>
          </a:p>
          <a:p>
            <a:pPr marL="0" indent="0">
              <a:buNone/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E448EFE-27F1-4AD0-B71B-631361988682}" type="slidenum">
              <a:rPr lang="de-DE" smtClean="0"/>
              <a:pPr/>
              <a:t>70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dirty="0" smtClean="0"/>
              <a:t>| </a:t>
            </a:r>
            <a:r>
              <a:rPr lang="de-DE" dirty="0"/>
              <a:t>09.06.2023 </a:t>
            </a:r>
            <a:r>
              <a:rPr lang="de-DE" dirty="0" smtClean="0"/>
              <a:t>| </a:t>
            </a:r>
            <a:r>
              <a:rPr lang="de-DE" dirty="0" err="1" smtClean="0"/>
              <a:t>Ch</a:t>
            </a:r>
            <a:r>
              <a:rPr lang="de-DE" dirty="0" smtClean="0"/>
              <a:t>. Mier</a:t>
            </a:r>
            <a:endParaRPr lang="de-DE" dirty="0"/>
          </a:p>
        </p:txBody>
      </p:sp>
      <p:sp>
        <p:nvSpPr>
          <p:cNvPr id="6" name="Inhaltsplatzhalter 2"/>
          <p:cNvSpPr txBox="1">
            <a:spLocks/>
          </p:cNvSpPr>
          <p:nvPr/>
        </p:nvSpPr>
        <p:spPr bwMode="auto">
          <a:xfrm rot="20810411">
            <a:off x="266141" y="4049088"/>
            <a:ext cx="8267700" cy="607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55600" indent="-355600" algn="l" rtl="0" fontAlgn="base">
              <a:spcBef>
                <a:spcPct val="50000"/>
              </a:spcBef>
              <a:spcAft>
                <a:spcPct val="0"/>
              </a:spcAft>
              <a:buClr>
                <a:schemeClr val="accent1"/>
              </a:buClr>
              <a:buSzPct val="11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1700" indent="-366713" algn="l" rtl="0" fontAlgn="base">
              <a:spcBef>
                <a:spcPct val="50000"/>
              </a:spcBef>
              <a:spcAft>
                <a:spcPct val="0"/>
              </a:spcAft>
              <a:buClr>
                <a:schemeClr val="accent1"/>
              </a:buClr>
              <a:buSzPct val="11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  <a:ea typeface="+mn-ea"/>
              </a:defRPr>
            </a:lvl2pPr>
            <a:lvl3pPr marL="1435100" indent="-354013" algn="l" rtl="0" fontAlgn="base">
              <a:spcBef>
                <a:spcPct val="50000"/>
              </a:spcBef>
              <a:spcAft>
                <a:spcPct val="0"/>
              </a:spcAft>
              <a:buClr>
                <a:schemeClr val="accent1"/>
              </a:buClr>
              <a:buSzPct val="11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  <a:ea typeface="+mn-ea"/>
              </a:defRPr>
            </a:lvl3pPr>
            <a:lvl4pPr marL="1970088" indent="-355600" algn="l" rtl="0" fontAlgn="base">
              <a:spcBef>
                <a:spcPct val="50000"/>
              </a:spcBef>
              <a:spcAft>
                <a:spcPct val="0"/>
              </a:spcAft>
              <a:buClr>
                <a:schemeClr val="accent1"/>
              </a:buClr>
              <a:buSzPct val="11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  <a:ea typeface="+mn-ea"/>
              </a:defRPr>
            </a:lvl4pPr>
            <a:lvl5pPr marL="2517775" indent="-368300" algn="l" rtl="0" fontAlgn="base">
              <a:spcBef>
                <a:spcPct val="50000"/>
              </a:spcBef>
              <a:spcAft>
                <a:spcPct val="0"/>
              </a:spcAft>
              <a:buClr>
                <a:schemeClr val="accent1"/>
              </a:buClr>
              <a:buSzPct val="11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  <a:ea typeface="+mn-ea"/>
              </a:defRPr>
            </a:lvl5pPr>
            <a:lvl6pPr marL="2974975" indent="-368300" algn="l" rtl="0" fontAlgn="base">
              <a:spcBef>
                <a:spcPct val="50000"/>
              </a:spcBef>
              <a:spcAft>
                <a:spcPct val="0"/>
              </a:spcAft>
              <a:buClr>
                <a:schemeClr val="accent1"/>
              </a:buClr>
              <a:buSzPct val="11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  <a:ea typeface="+mn-ea"/>
              </a:defRPr>
            </a:lvl6pPr>
            <a:lvl7pPr marL="3432175" indent="-368300" algn="l" rtl="0" fontAlgn="base">
              <a:spcBef>
                <a:spcPct val="50000"/>
              </a:spcBef>
              <a:spcAft>
                <a:spcPct val="0"/>
              </a:spcAft>
              <a:buClr>
                <a:schemeClr val="accent1"/>
              </a:buClr>
              <a:buSzPct val="11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  <a:ea typeface="+mn-ea"/>
              </a:defRPr>
            </a:lvl7pPr>
            <a:lvl8pPr marL="3889375" indent="-368300" algn="l" rtl="0" fontAlgn="base">
              <a:spcBef>
                <a:spcPct val="50000"/>
              </a:spcBef>
              <a:spcAft>
                <a:spcPct val="0"/>
              </a:spcAft>
              <a:buClr>
                <a:schemeClr val="accent1"/>
              </a:buClr>
              <a:buSzPct val="11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  <a:ea typeface="+mn-ea"/>
              </a:defRPr>
            </a:lvl8pPr>
            <a:lvl9pPr marL="4346575" indent="-368300" algn="l" rtl="0" fontAlgn="base">
              <a:spcBef>
                <a:spcPct val="50000"/>
              </a:spcBef>
              <a:spcAft>
                <a:spcPct val="0"/>
              </a:spcAft>
              <a:buClr>
                <a:schemeClr val="accent1"/>
              </a:buClr>
              <a:buSzPct val="11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eaLnBrk="1" hangingPunct="1">
              <a:buFont typeface="Wingdings" pitchFamily="2" charset="2"/>
              <a:buNone/>
            </a:pPr>
            <a:r>
              <a:rPr lang="de-DE" sz="2000" b="1" kern="0" dirty="0" smtClean="0">
                <a:solidFill>
                  <a:srgbClr val="FF0000"/>
                </a:solidFill>
              </a:rPr>
              <a:t>Ist es möglich das Objekt zu verteidigen?</a:t>
            </a:r>
          </a:p>
          <a:p>
            <a:pPr marL="0" indent="0" eaLnBrk="1" hangingPunct="1">
              <a:buFont typeface="Wingdings" pitchFamily="2" charset="2"/>
              <a:buNone/>
            </a:pPr>
            <a:endParaRPr lang="de-DE" kern="0" dirty="0"/>
          </a:p>
        </p:txBody>
      </p:sp>
      <p:sp>
        <p:nvSpPr>
          <p:cNvPr id="7" name="Inhaltsplatzhalter 2"/>
          <p:cNvSpPr txBox="1">
            <a:spLocks/>
          </p:cNvSpPr>
          <p:nvPr/>
        </p:nvSpPr>
        <p:spPr bwMode="auto">
          <a:xfrm rot="20727891">
            <a:off x="1879420" y="4512748"/>
            <a:ext cx="8267700" cy="4249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55600" indent="-355600" algn="l" rtl="0" fontAlgn="base">
              <a:spcBef>
                <a:spcPct val="50000"/>
              </a:spcBef>
              <a:spcAft>
                <a:spcPct val="0"/>
              </a:spcAft>
              <a:buClr>
                <a:schemeClr val="accent1"/>
              </a:buClr>
              <a:buSzPct val="11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1700" indent="-366713" algn="l" rtl="0" fontAlgn="base">
              <a:spcBef>
                <a:spcPct val="50000"/>
              </a:spcBef>
              <a:spcAft>
                <a:spcPct val="0"/>
              </a:spcAft>
              <a:buClr>
                <a:schemeClr val="accent1"/>
              </a:buClr>
              <a:buSzPct val="11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  <a:ea typeface="+mn-ea"/>
              </a:defRPr>
            </a:lvl2pPr>
            <a:lvl3pPr marL="1435100" indent="-354013" algn="l" rtl="0" fontAlgn="base">
              <a:spcBef>
                <a:spcPct val="50000"/>
              </a:spcBef>
              <a:spcAft>
                <a:spcPct val="0"/>
              </a:spcAft>
              <a:buClr>
                <a:schemeClr val="accent1"/>
              </a:buClr>
              <a:buSzPct val="11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  <a:ea typeface="+mn-ea"/>
              </a:defRPr>
            </a:lvl3pPr>
            <a:lvl4pPr marL="1970088" indent="-355600" algn="l" rtl="0" fontAlgn="base">
              <a:spcBef>
                <a:spcPct val="50000"/>
              </a:spcBef>
              <a:spcAft>
                <a:spcPct val="0"/>
              </a:spcAft>
              <a:buClr>
                <a:schemeClr val="accent1"/>
              </a:buClr>
              <a:buSzPct val="11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  <a:ea typeface="+mn-ea"/>
              </a:defRPr>
            </a:lvl4pPr>
            <a:lvl5pPr marL="2517775" indent="-368300" algn="l" rtl="0" fontAlgn="base">
              <a:spcBef>
                <a:spcPct val="50000"/>
              </a:spcBef>
              <a:spcAft>
                <a:spcPct val="0"/>
              </a:spcAft>
              <a:buClr>
                <a:schemeClr val="accent1"/>
              </a:buClr>
              <a:buSzPct val="11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  <a:ea typeface="+mn-ea"/>
              </a:defRPr>
            </a:lvl5pPr>
            <a:lvl6pPr marL="2974975" indent="-368300" algn="l" rtl="0" fontAlgn="base">
              <a:spcBef>
                <a:spcPct val="50000"/>
              </a:spcBef>
              <a:spcAft>
                <a:spcPct val="0"/>
              </a:spcAft>
              <a:buClr>
                <a:schemeClr val="accent1"/>
              </a:buClr>
              <a:buSzPct val="11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  <a:ea typeface="+mn-ea"/>
              </a:defRPr>
            </a:lvl6pPr>
            <a:lvl7pPr marL="3432175" indent="-368300" algn="l" rtl="0" fontAlgn="base">
              <a:spcBef>
                <a:spcPct val="50000"/>
              </a:spcBef>
              <a:spcAft>
                <a:spcPct val="0"/>
              </a:spcAft>
              <a:buClr>
                <a:schemeClr val="accent1"/>
              </a:buClr>
              <a:buSzPct val="11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  <a:ea typeface="+mn-ea"/>
              </a:defRPr>
            </a:lvl7pPr>
            <a:lvl8pPr marL="3889375" indent="-368300" algn="l" rtl="0" fontAlgn="base">
              <a:spcBef>
                <a:spcPct val="50000"/>
              </a:spcBef>
              <a:spcAft>
                <a:spcPct val="0"/>
              </a:spcAft>
              <a:buClr>
                <a:schemeClr val="accent1"/>
              </a:buClr>
              <a:buSzPct val="11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  <a:ea typeface="+mn-ea"/>
              </a:defRPr>
            </a:lvl8pPr>
            <a:lvl9pPr marL="4346575" indent="-368300" algn="l" rtl="0" fontAlgn="base">
              <a:spcBef>
                <a:spcPct val="50000"/>
              </a:spcBef>
              <a:spcAft>
                <a:spcPct val="0"/>
              </a:spcAft>
              <a:buClr>
                <a:schemeClr val="accent1"/>
              </a:buClr>
              <a:buSzPct val="11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eaLnBrk="1" hangingPunct="1">
              <a:buFont typeface="Wingdings" pitchFamily="2" charset="2"/>
              <a:buNone/>
            </a:pPr>
            <a:r>
              <a:rPr lang="de-DE" sz="2000" b="1" kern="0" dirty="0" smtClean="0">
                <a:solidFill>
                  <a:srgbClr val="FF0000"/>
                </a:solidFill>
              </a:rPr>
              <a:t>Wird </a:t>
            </a:r>
            <a:r>
              <a:rPr lang="de-DE" sz="2000" b="1" kern="0" smtClean="0">
                <a:solidFill>
                  <a:srgbClr val="FF0000"/>
                </a:solidFill>
              </a:rPr>
              <a:t>Verteidigung aussichtslos -&gt; sofortiger </a:t>
            </a:r>
            <a:r>
              <a:rPr lang="de-DE" sz="2000" b="1" kern="0" dirty="0" smtClean="0">
                <a:solidFill>
                  <a:srgbClr val="FF0000"/>
                </a:solidFill>
              </a:rPr>
              <a:t>Rückzug!</a:t>
            </a:r>
          </a:p>
          <a:p>
            <a:pPr marL="0" indent="0" eaLnBrk="1" hangingPunct="1">
              <a:buFont typeface="Wingdings" pitchFamily="2" charset="2"/>
              <a:buNone/>
            </a:pPr>
            <a:endParaRPr lang="de-DE" kern="0" dirty="0"/>
          </a:p>
        </p:txBody>
      </p:sp>
    </p:spTree>
    <p:extLst>
      <p:ext uri="{BB962C8B-B14F-4D97-AF65-F5344CB8AC3E}">
        <p14:creationId xmlns:p14="http://schemas.microsoft.com/office/powerpoint/2010/main" val="1211274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5. Einsatztaktik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38150" y="1700784"/>
            <a:ext cx="8267700" cy="4528566"/>
          </a:xfrm>
        </p:spPr>
        <p:txBody>
          <a:bodyPr/>
          <a:lstStyle/>
          <a:p>
            <a:pPr marL="0" indent="0">
              <a:buNone/>
            </a:pPr>
            <a:r>
              <a:rPr lang="de-DE" dirty="0" smtClean="0"/>
              <a:t>5.5. Nachlöscharbeiten</a:t>
            </a:r>
          </a:p>
          <a:p>
            <a:pPr marL="0" indent="0">
              <a:buNone/>
            </a:pPr>
            <a:endParaRPr lang="de-DE" dirty="0"/>
          </a:p>
          <a:p>
            <a:pPr>
              <a:buFontTx/>
              <a:buChar char="-"/>
            </a:pPr>
            <a:r>
              <a:rPr lang="de-DE" dirty="0" smtClean="0"/>
              <a:t>Bereich zwischen 1m vor der gestoppten Flammenfront und 2 m dahinter nachlöschen</a:t>
            </a:r>
          </a:p>
          <a:p>
            <a:pPr>
              <a:buFontTx/>
              <a:buChar char="-"/>
            </a:pPr>
            <a:r>
              <a:rPr lang="de-DE" dirty="0" smtClean="0"/>
              <a:t>Bei Intensiven Feuern oder Vollbränden Bereich stark vergrößern</a:t>
            </a:r>
          </a:p>
          <a:p>
            <a:pPr>
              <a:buFontTx/>
              <a:buChar char="-"/>
            </a:pPr>
            <a:r>
              <a:rPr lang="de-DE" dirty="0" smtClean="0"/>
              <a:t>Nachlöscharbeiten grundsätzlich mit Handwerkzeugen UND Wasser</a:t>
            </a:r>
          </a:p>
          <a:p>
            <a:pPr>
              <a:buFontTx/>
              <a:buChar char="-"/>
            </a:pPr>
            <a:r>
              <a:rPr lang="de-DE" dirty="0" smtClean="0"/>
              <a:t>Einfaches berieseln des Bodens mit Wasser ist kein nachlöschen!</a:t>
            </a:r>
          </a:p>
          <a:p>
            <a:pPr>
              <a:buFontTx/>
              <a:buChar char="-"/>
            </a:pPr>
            <a:r>
              <a:rPr lang="de-DE" dirty="0" smtClean="0"/>
              <a:t>Boden mit Handwerkzeugen aufbrechen und anschließend großzügig Wässern</a:t>
            </a:r>
          </a:p>
          <a:p>
            <a:pPr>
              <a:buFontTx/>
              <a:buChar char="-"/>
            </a:pPr>
            <a:r>
              <a:rPr lang="de-DE" dirty="0" smtClean="0"/>
              <a:t>Wurzeln, Baumstümpfe, loses Holz so bearbeiten, dass Wasser direkt auf die Glut fließt</a:t>
            </a:r>
          </a:p>
          <a:p>
            <a:pPr>
              <a:buFontTx/>
              <a:buChar char="-"/>
            </a:pPr>
            <a:r>
              <a:rPr lang="de-DE" dirty="0" smtClean="0"/>
              <a:t>Glutnester ebenfalls mit Handwerkzeugen offenlegen und mit Wasser ablöschen</a:t>
            </a:r>
          </a:p>
          <a:p>
            <a:pPr>
              <a:buFontTx/>
              <a:buChar char="-"/>
            </a:pPr>
            <a:r>
              <a:rPr lang="de-DE" dirty="0" smtClean="0"/>
              <a:t>Glimmende Holzreste können durch Übererden unschädlich gemacht werden</a:t>
            </a:r>
          </a:p>
          <a:p>
            <a:pPr>
              <a:buFontTx/>
              <a:buChar char="-"/>
            </a:pPr>
            <a:r>
              <a:rPr lang="de-DE" dirty="0" smtClean="0"/>
              <a:t>Alternativ Wundstreifen vor abgelöschter Front anlegen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E448EFE-27F1-4AD0-B71B-631361988682}" type="slidenum">
              <a:rPr lang="de-DE" smtClean="0"/>
              <a:pPr/>
              <a:t>71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dirty="0" smtClean="0"/>
              <a:t>| </a:t>
            </a:r>
            <a:r>
              <a:rPr lang="de-DE" dirty="0"/>
              <a:t>09.06.2023 </a:t>
            </a:r>
            <a:r>
              <a:rPr lang="de-DE" dirty="0" smtClean="0"/>
              <a:t>| </a:t>
            </a:r>
            <a:r>
              <a:rPr lang="de-DE" dirty="0" err="1" smtClean="0"/>
              <a:t>Ch</a:t>
            </a:r>
            <a:r>
              <a:rPr lang="de-DE" dirty="0" smtClean="0"/>
              <a:t>. Mier</a:t>
            </a:r>
            <a:endParaRPr lang="de-DE" dirty="0"/>
          </a:p>
        </p:txBody>
      </p:sp>
      <p:sp>
        <p:nvSpPr>
          <p:cNvPr id="6" name="Inhaltsplatzhalter 2"/>
          <p:cNvSpPr txBox="1">
            <a:spLocks/>
          </p:cNvSpPr>
          <p:nvPr/>
        </p:nvSpPr>
        <p:spPr bwMode="auto">
          <a:xfrm rot="20003450">
            <a:off x="991001" y="3187236"/>
            <a:ext cx="7327777" cy="801276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  <a:ln>
            <a:noFill/>
          </a:ln>
          <a:ex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55600" indent="-355600" algn="l" rtl="0" fontAlgn="base">
              <a:spcBef>
                <a:spcPct val="50000"/>
              </a:spcBef>
              <a:spcAft>
                <a:spcPct val="0"/>
              </a:spcAft>
              <a:buClr>
                <a:schemeClr val="accent1"/>
              </a:buClr>
              <a:buSzPct val="11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1700" indent="-366713" algn="l" rtl="0" fontAlgn="base">
              <a:spcBef>
                <a:spcPct val="50000"/>
              </a:spcBef>
              <a:spcAft>
                <a:spcPct val="0"/>
              </a:spcAft>
              <a:buClr>
                <a:schemeClr val="accent1"/>
              </a:buClr>
              <a:buSzPct val="11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  <a:ea typeface="+mn-ea"/>
              </a:defRPr>
            </a:lvl2pPr>
            <a:lvl3pPr marL="1435100" indent="-354013" algn="l" rtl="0" fontAlgn="base">
              <a:spcBef>
                <a:spcPct val="50000"/>
              </a:spcBef>
              <a:spcAft>
                <a:spcPct val="0"/>
              </a:spcAft>
              <a:buClr>
                <a:schemeClr val="accent1"/>
              </a:buClr>
              <a:buSzPct val="11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  <a:ea typeface="+mn-ea"/>
              </a:defRPr>
            </a:lvl3pPr>
            <a:lvl4pPr marL="1970088" indent="-355600" algn="l" rtl="0" fontAlgn="base">
              <a:spcBef>
                <a:spcPct val="50000"/>
              </a:spcBef>
              <a:spcAft>
                <a:spcPct val="0"/>
              </a:spcAft>
              <a:buClr>
                <a:schemeClr val="accent1"/>
              </a:buClr>
              <a:buSzPct val="11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  <a:ea typeface="+mn-ea"/>
              </a:defRPr>
            </a:lvl4pPr>
            <a:lvl5pPr marL="2517775" indent="-368300" algn="l" rtl="0" fontAlgn="base">
              <a:spcBef>
                <a:spcPct val="50000"/>
              </a:spcBef>
              <a:spcAft>
                <a:spcPct val="0"/>
              </a:spcAft>
              <a:buClr>
                <a:schemeClr val="accent1"/>
              </a:buClr>
              <a:buSzPct val="11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  <a:ea typeface="+mn-ea"/>
              </a:defRPr>
            </a:lvl5pPr>
            <a:lvl6pPr marL="2974975" indent="-368300" algn="l" rtl="0" fontAlgn="base">
              <a:spcBef>
                <a:spcPct val="50000"/>
              </a:spcBef>
              <a:spcAft>
                <a:spcPct val="0"/>
              </a:spcAft>
              <a:buClr>
                <a:schemeClr val="accent1"/>
              </a:buClr>
              <a:buSzPct val="11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  <a:ea typeface="+mn-ea"/>
              </a:defRPr>
            </a:lvl6pPr>
            <a:lvl7pPr marL="3432175" indent="-368300" algn="l" rtl="0" fontAlgn="base">
              <a:spcBef>
                <a:spcPct val="50000"/>
              </a:spcBef>
              <a:spcAft>
                <a:spcPct val="0"/>
              </a:spcAft>
              <a:buClr>
                <a:schemeClr val="accent1"/>
              </a:buClr>
              <a:buSzPct val="11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  <a:ea typeface="+mn-ea"/>
              </a:defRPr>
            </a:lvl7pPr>
            <a:lvl8pPr marL="3889375" indent="-368300" algn="l" rtl="0" fontAlgn="base">
              <a:spcBef>
                <a:spcPct val="50000"/>
              </a:spcBef>
              <a:spcAft>
                <a:spcPct val="0"/>
              </a:spcAft>
              <a:buClr>
                <a:schemeClr val="accent1"/>
              </a:buClr>
              <a:buSzPct val="11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  <a:ea typeface="+mn-ea"/>
              </a:defRPr>
            </a:lvl8pPr>
            <a:lvl9pPr marL="4346575" indent="-368300" algn="l" rtl="0" fontAlgn="base">
              <a:spcBef>
                <a:spcPct val="50000"/>
              </a:spcBef>
              <a:spcAft>
                <a:spcPct val="0"/>
              </a:spcAft>
              <a:buClr>
                <a:schemeClr val="accent1"/>
              </a:buClr>
              <a:buSzPct val="11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eaLnBrk="1" hangingPunct="1">
              <a:buFont typeface="Wingdings" pitchFamily="2" charset="2"/>
              <a:buNone/>
            </a:pPr>
            <a:r>
              <a:rPr lang="de-DE" sz="2400" b="1" kern="0" dirty="0" smtClean="0">
                <a:solidFill>
                  <a:srgbClr val="FF0000"/>
                </a:solidFill>
              </a:rPr>
              <a:t>Achtung!: Auf verbrannten Flächen können sich </a:t>
            </a:r>
            <a:r>
              <a:rPr lang="de-DE" sz="2400" b="1" kern="0" dirty="0" err="1" smtClean="0">
                <a:solidFill>
                  <a:srgbClr val="FF0000"/>
                </a:solidFill>
              </a:rPr>
              <a:t>Glutpötte</a:t>
            </a:r>
            <a:r>
              <a:rPr lang="de-DE" sz="2400" b="1" kern="0" dirty="0" smtClean="0">
                <a:solidFill>
                  <a:srgbClr val="FF0000"/>
                </a:solidFill>
              </a:rPr>
              <a:t> und Lunker bilden!</a:t>
            </a:r>
            <a:endParaRPr lang="de-DE" sz="2400" b="1" kern="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6173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5. Einsatztaktik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38150" y="1700784"/>
            <a:ext cx="8267700" cy="432054"/>
          </a:xfrm>
        </p:spPr>
        <p:txBody>
          <a:bodyPr/>
          <a:lstStyle/>
          <a:p>
            <a:pPr marL="0" indent="0">
              <a:buNone/>
            </a:pPr>
            <a:r>
              <a:rPr lang="de-DE" dirty="0" smtClean="0"/>
              <a:t>5.6. Einbindung der Landwirtschaft</a:t>
            </a:r>
          </a:p>
          <a:p>
            <a:pPr marL="0" indent="0">
              <a:buNone/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E448EFE-27F1-4AD0-B71B-631361988682}" type="slidenum">
              <a:rPr lang="de-DE" smtClean="0"/>
              <a:pPr/>
              <a:t>72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dirty="0" smtClean="0"/>
              <a:t>| </a:t>
            </a:r>
            <a:r>
              <a:rPr lang="de-DE" dirty="0"/>
              <a:t>09.06.2023 </a:t>
            </a:r>
            <a:r>
              <a:rPr lang="de-DE" dirty="0" smtClean="0"/>
              <a:t>| </a:t>
            </a:r>
            <a:r>
              <a:rPr lang="de-DE" dirty="0" err="1" smtClean="0"/>
              <a:t>Ch</a:t>
            </a:r>
            <a:r>
              <a:rPr lang="de-DE" dirty="0" smtClean="0"/>
              <a:t>. Mier</a:t>
            </a:r>
            <a:endParaRPr lang="de-DE" dirty="0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700784"/>
            <a:ext cx="4133850" cy="2765347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568" y="4141089"/>
            <a:ext cx="4320540" cy="2160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8742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6. Wasserversorgung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38150" y="1700784"/>
            <a:ext cx="8267700" cy="4528566"/>
          </a:xfrm>
        </p:spPr>
        <p:txBody>
          <a:bodyPr/>
          <a:lstStyle/>
          <a:p>
            <a:pPr marL="0" indent="0">
              <a:buNone/>
            </a:pPr>
            <a:r>
              <a:rPr lang="de-DE" dirty="0" smtClean="0"/>
              <a:t>6.1 Lange Wegestrecke</a:t>
            </a:r>
          </a:p>
          <a:p>
            <a:pPr>
              <a:buFontTx/>
              <a:buChar char="-"/>
            </a:pPr>
            <a:r>
              <a:rPr lang="de-DE" dirty="0" smtClean="0"/>
              <a:t>Oft der bessere Weg der Löschwasserversorgung</a:t>
            </a:r>
          </a:p>
          <a:p>
            <a:pPr>
              <a:buFontTx/>
              <a:buChar char="-"/>
            </a:pPr>
            <a:r>
              <a:rPr lang="de-DE" dirty="0" smtClean="0"/>
              <a:t>Einmal aufgebaut bindet Sie weniger Ressourcen als Pendelverkehr</a:t>
            </a:r>
          </a:p>
          <a:p>
            <a:pPr>
              <a:buFontTx/>
              <a:buChar char="-"/>
            </a:pPr>
            <a:endParaRPr lang="de-DE" dirty="0"/>
          </a:p>
          <a:p>
            <a:pPr marL="0" indent="0">
              <a:buNone/>
            </a:pPr>
            <a:r>
              <a:rPr lang="de-DE" dirty="0" smtClean="0"/>
              <a:t>6.1.1 Geschlossene Schaltreihe</a:t>
            </a:r>
          </a:p>
          <a:p>
            <a:pPr>
              <a:buFontTx/>
              <a:buChar char="-"/>
            </a:pPr>
            <a:r>
              <a:rPr lang="de-DE" dirty="0" smtClean="0"/>
              <a:t>Wegestrecke wird ununterbrochen durch Schläuche und Pumpen dargestellt</a:t>
            </a:r>
          </a:p>
          <a:p>
            <a:pPr>
              <a:buFontTx/>
              <a:buChar char="-"/>
            </a:pPr>
            <a:r>
              <a:rPr lang="de-DE" dirty="0" smtClean="0"/>
              <a:t>Fortleitung ohne Pufferung durch Fahrzeugtanks oder Löschwasserbehälter</a:t>
            </a:r>
          </a:p>
          <a:p>
            <a:pPr>
              <a:buFontTx/>
              <a:buChar char="-"/>
            </a:pPr>
            <a:endParaRPr lang="de-DE" dirty="0"/>
          </a:p>
          <a:p>
            <a:pPr marL="0" indent="0">
              <a:buNone/>
            </a:pPr>
            <a:r>
              <a:rPr lang="de-DE" dirty="0" smtClean="0"/>
              <a:t>6.1.2 Offene Schaltreihe</a:t>
            </a:r>
          </a:p>
          <a:p>
            <a:pPr>
              <a:buFontTx/>
              <a:buChar char="-"/>
            </a:pPr>
            <a:r>
              <a:rPr lang="de-DE" dirty="0" smtClean="0"/>
              <a:t>Vor jeder Pumpe in der Schaltreihe wird ein Pufferbehälter platziert</a:t>
            </a:r>
          </a:p>
          <a:p>
            <a:pPr>
              <a:buFontTx/>
              <a:buChar char="-"/>
            </a:pPr>
            <a:r>
              <a:rPr lang="de-DE" dirty="0" smtClean="0"/>
              <a:t>Wasser läuft über freien Auslauf in diesen Pufferbehälter</a:t>
            </a:r>
          </a:p>
          <a:p>
            <a:pPr>
              <a:buFontTx/>
              <a:buChar char="-"/>
            </a:pPr>
            <a:r>
              <a:rPr lang="de-DE" dirty="0" smtClean="0"/>
              <a:t>Nachfolgende Pumpe saugt aus dem Pufferbehälter an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E448EFE-27F1-4AD0-B71B-631361988682}" type="slidenum">
              <a:rPr lang="de-DE" smtClean="0"/>
              <a:pPr/>
              <a:t>73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dirty="0" smtClean="0"/>
              <a:t>| </a:t>
            </a:r>
            <a:r>
              <a:rPr lang="de-DE" dirty="0"/>
              <a:t>09.06.2023 </a:t>
            </a:r>
            <a:r>
              <a:rPr lang="de-DE" dirty="0" smtClean="0"/>
              <a:t>| </a:t>
            </a:r>
            <a:r>
              <a:rPr lang="de-DE" dirty="0" err="1" smtClean="0"/>
              <a:t>Ch</a:t>
            </a:r>
            <a:r>
              <a:rPr lang="de-DE" dirty="0" smtClean="0"/>
              <a:t>. Mier</a:t>
            </a:r>
            <a:endParaRPr lang="de-DE" dirty="0"/>
          </a:p>
        </p:txBody>
      </p:sp>
      <p:sp>
        <p:nvSpPr>
          <p:cNvPr id="6" name="Abgerundetes Rechteck 5"/>
          <p:cNvSpPr/>
          <p:nvPr/>
        </p:nvSpPr>
        <p:spPr bwMode="auto">
          <a:xfrm>
            <a:off x="251460" y="2996946"/>
            <a:ext cx="7776972" cy="1296162"/>
          </a:xfrm>
          <a:prstGeom prst="roundRect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40783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6. Wasserversorgung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38150" y="1700784"/>
            <a:ext cx="8267700" cy="864108"/>
          </a:xfrm>
        </p:spPr>
        <p:txBody>
          <a:bodyPr/>
          <a:lstStyle/>
          <a:p>
            <a:pPr marL="0" indent="0">
              <a:buNone/>
            </a:pPr>
            <a:r>
              <a:rPr lang="de-DE" dirty="0" smtClean="0"/>
              <a:t>6.1 Lange Wegestrecke</a:t>
            </a:r>
            <a:endParaRPr lang="de-DE" dirty="0"/>
          </a:p>
          <a:p>
            <a:pPr marL="0" indent="0">
              <a:buNone/>
            </a:pPr>
            <a:r>
              <a:rPr lang="de-DE" dirty="0" smtClean="0"/>
              <a:t>6.1.1 Geschlossene Schaltreihe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E448EFE-27F1-4AD0-B71B-631361988682}" type="slidenum">
              <a:rPr lang="de-DE" smtClean="0"/>
              <a:pPr/>
              <a:t>74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dirty="0" smtClean="0"/>
              <a:t>| </a:t>
            </a:r>
            <a:r>
              <a:rPr lang="de-DE" dirty="0"/>
              <a:t>09.06.2023 </a:t>
            </a:r>
            <a:r>
              <a:rPr lang="de-DE" dirty="0" smtClean="0"/>
              <a:t>| </a:t>
            </a:r>
            <a:r>
              <a:rPr lang="de-DE" dirty="0" err="1" smtClean="0"/>
              <a:t>Ch</a:t>
            </a:r>
            <a:r>
              <a:rPr lang="de-DE" dirty="0" smtClean="0"/>
              <a:t>. Mier</a:t>
            </a:r>
            <a:endParaRPr lang="de-DE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656"/>
          <a:stretch/>
        </p:blipFill>
        <p:spPr>
          <a:xfrm>
            <a:off x="0" y="2993421"/>
            <a:ext cx="9144000" cy="2299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629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6. Wasserversorgung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38150" y="1700784"/>
            <a:ext cx="8267700" cy="4528566"/>
          </a:xfrm>
        </p:spPr>
        <p:txBody>
          <a:bodyPr/>
          <a:lstStyle/>
          <a:p>
            <a:pPr marL="0" indent="0">
              <a:buNone/>
            </a:pPr>
            <a:r>
              <a:rPr lang="de-DE" dirty="0" smtClean="0"/>
              <a:t>6.1 Lange Wegestrecke</a:t>
            </a:r>
          </a:p>
          <a:p>
            <a:pPr>
              <a:buFontTx/>
              <a:buChar char="-"/>
            </a:pPr>
            <a:r>
              <a:rPr lang="de-DE" dirty="0" smtClean="0"/>
              <a:t>Oft der bessere Weg der Löschwasserversorgung</a:t>
            </a:r>
          </a:p>
          <a:p>
            <a:pPr>
              <a:buFontTx/>
              <a:buChar char="-"/>
            </a:pPr>
            <a:r>
              <a:rPr lang="de-DE" dirty="0" smtClean="0"/>
              <a:t>Einmal aufgebaut bindet Sie weniger Ressourcen als Pendelverkehr</a:t>
            </a:r>
          </a:p>
          <a:p>
            <a:pPr>
              <a:buFontTx/>
              <a:buChar char="-"/>
            </a:pPr>
            <a:endParaRPr lang="de-DE" dirty="0"/>
          </a:p>
          <a:p>
            <a:pPr marL="0" indent="0">
              <a:buNone/>
            </a:pPr>
            <a:r>
              <a:rPr lang="de-DE" dirty="0" smtClean="0"/>
              <a:t>6.1.1 Geschlossene Schaltreihe</a:t>
            </a:r>
          </a:p>
          <a:p>
            <a:pPr>
              <a:buFontTx/>
              <a:buChar char="-"/>
            </a:pPr>
            <a:r>
              <a:rPr lang="de-DE" dirty="0" smtClean="0"/>
              <a:t>Wegestrecke wird ununterbrochen durch Schläuche und Pumpen dargestellt</a:t>
            </a:r>
          </a:p>
          <a:p>
            <a:pPr>
              <a:buFontTx/>
              <a:buChar char="-"/>
            </a:pPr>
            <a:r>
              <a:rPr lang="de-DE" dirty="0" smtClean="0"/>
              <a:t>Fortleitung ohne Pufferung durch Fahrzeugtanks oder Löschwasserbehälter</a:t>
            </a:r>
          </a:p>
          <a:p>
            <a:pPr>
              <a:buFontTx/>
              <a:buChar char="-"/>
            </a:pPr>
            <a:endParaRPr lang="de-DE" dirty="0"/>
          </a:p>
          <a:p>
            <a:pPr marL="0" indent="0">
              <a:buNone/>
            </a:pPr>
            <a:r>
              <a:rPr lang="de-DE" dirty="0" smtClean="0"/>
              <a:t>6.1.2 Offene Schaltreihe</a:t>
            </a:r>
          </a:p>
          <a:p>
            <a:pPr>
              <a:buFontTx/>
              <a:buChar char="-"/>
            </a:pPr>
            <a:r>
              <a:rPr lang="de-DE" dirty="0" smtClean="0"/>
              <a:t>Vor jeder Pumpe in der Schaltreihe wird ein Pufferbehälter platziert</a:t>
            </a:r>
          </a:p>
          <a:p>
            <a:pPr>
              <a:buFontTx/>
              <a:buChar char="-"/>
            </a:pPr>
            <a:r>
              <a:rPr lang="de-DE" dirty="0" smtClean="0"/>
              <a:t>Wasser läuft über freien Auslauf in diesen Pufferbehälter</a:t>
            </a:r>
          </a:p>
          <a:p>
            <a:pPr>
              <a:buFontTx/>
              <a:buChar char="-"/>
            </a:pPr>
            <a:r>
              <a:rPr lang="de-DE" dirty="0" smtClean="0"/>
              <a:t>Nachfolgende Pumpe saugt aus dem Pufferbehälter an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E448EFE-27F1-4AD0-B71B-631361988682}" type="slidenum">
              <a:rPr lang="de-DE" smtClean="0"/>
              <a:pPr/>
              <a:t>75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dirty="0" smtClean="0"/>
              <a:t>| </a:t>
            </a:r>
            <a:r>
              <a:rPr lang="de-DE" dirty="0"/>
              <a:t>09.06.2023 </a:t>
            </a:r>
            <a:r>
              <a:rPr lang="de-DE" dirty="0" smtClean="0"/>
              <a:t>| </a:t>
            </a:r>
            <a:r>
              <a:rPr lang="de-DE" dirty="0" err="1" smtClean="0"/>
              <a:t>Ch</a:t>
            </a:r>
            <a:r>
              <a:rPr lang="de-DE" dirty="0" smtClean="0"/>
              <a:t>. Mier</a:t>
            </a:r>
            <a:endParaRPr lang="de-DE" dirty="0"/>
          </a:p>
        </p:txBody>
      </p:sp>
      <p:sp>
        <p:nvSpPr>
          <p:cNvPr id="8" name="Abgerundetes Rechteck 7"/>
          <p:cNvSpPr/>
          <p:nvPr/>
        </p:nvSpPr>
        <p:spPr bwMode="auto">
          <a:xfrm>
            <a:off x="288000" y="4500000"/>
            <a:ext cx="6624000" cy="1728216"/>
          </a:xfrm>
          <a:prstGeom prst="roundRect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05357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6. Wasserversorgung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38150" y="1700784"/>
            <a:ext cx="8267700" cy="864108"/>
          </a:xfrm>
        </p:spPr>
        <p:txBody>
          <a:bodyPr/>
          <a:lstStyle/>
          <a:p>
            <a:pPr marL="0" indent="0">
              <a:buNone/>
            </a:pPr>
            <a:r>
              <a:rPr lang="de-DE" dirty="0" smtClean="0"/>
              <a:t>6.1 Lange Wegestrecke</a:t>
            </a:r>
            <a:endParaRPr lang="de-DE" dirty="0"/>
          </a:p>
          <a:p>
            <a:pPr marL="0" indent="0">
              <a:buNone/>
            </a:pPr>
            <a:r>
              <a:rPr lang="de-DE" dirty="0" smtClean="0"/>
              <a:t>6.1.2 Offene Schaltreihe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E448EFE-27F1-4AD0-B71B-631361988682}" type="slidenum">
              <a:rPr lang="de-DE" smtClean="0"/>
              <a:pPr/>
              <a:t>76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dirty="0" smtClean="0"/>
              <a:t>| </a:t>
            </a:r>
            <a:r>
              <a:rPr lang="de-DE" dirty="0"/>
              <a:t>09.06.2023 </a:t>
            </a:r>
            <a:r>
              <a:rPr lang="de-DE" dirty="0" smtClean="0"/>
              <a:t>| </a:t>
            </a:r>
            <a:r>
              <a:rPr lang="de-DE" dirty="0" err="1" smtClean="0"/>
              <a:t>Ch</a:t>
            </a:r>
            <a:r>
              <a:rPr lang="de-DE" dirty="0" smtClean="0"/>
              <a:t>. Mier</a:t>
            </a:r>
            <a:endParaRPr lang="de-DE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656"/>
          <a:stretch/>
        </p:blipFill>
        <p:spPr>
          <a:xfrm>
            <a:off x="0" y="2996946"/>
            <a:ext cx="9144000" cy="2299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904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150" y="2132838"/>
            <a:ext cx="5876190" cy="1838095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6. Wasserversorgung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38150" y="1700784"/>
            <a:ext cx="8267700" cy="4528566"/>
          </a:xfrm>
        </p:spPr>
        <p:txBody>
          <a:bodyPr/>
          <a:lstStyle/>
          <a:p>
            <a:pPr marL="0" indent="0">
              <a:buNone/>
            </a:pPr>
            <a:r>
              <a:rPr lang="de-DE" dirty="0"/>
              <a:t>6</a:t>
            </a:r>
            <a:r>
              <a:rPr lang="de-DE" dirty="0" smtClean="0"/>
              <a:t>.2 Pendelverkehr</a:t>
            </a:r>
          </a:p>
          <a:p>
            <a:pPr marL="0" indent="0">
              <a:buNone/>
            </a:pPr>
            <a:r>
              <a:rPr lang="de-DE" dirty="0" smtClean="0"/>
              <a:t>6.2.1 Einfacher Pendelverkehr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 smtClean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 smtClean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dirty="0" smtClean="0"/>
              <a:t>6.2.2 Doppelter Pendelverkehr</a:t>
            </a:r>
          </a:p>
          <a:p>
            <a:pPr marL="0" indent="0">
              <a:buNone/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E448EFE-27F1-4AD0-B71B-631361988682}" type="slidenum">
              <a:rPr lang="de-DE" smtClean="0"/>
              <a:pPr/>
              <a:t>77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dirty="0" smtClean="0"/>
              <a:t>| </a:t>
            </a:r>
            <a:r>
              <a:rPr lang="de-DE" dirty="0"/>
              <a:t>09.06.2023 </a:t>
            </a:r>
            <a:r>
              <a:rPr lang="de-DE" dirty="0" smtClean="0"/>
              <a:t>| </a:t>
            </a:r>
            <a:r>
              <a:rPr lang="de-DE" dirty="0" err="1" smtClean="0"/>
              <a:t>Ch</a:t>
            </a:r>
            <a:r>
              <a:rPr lang="de-DE" dirty="0" smtClean="0"/>
              <a:t>. Mier</a:t>
            </a:r>
            <a:endParaRPr lang="de-DE" dirty="0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150" y="4522931"/>
            <a:ext cx="6514286" cy="18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0228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6. Wasserversorgung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38150" y="1628775"/>
            <a:ext cx="8454390" cy="3960495"/>
          </a:xfrm>
        </p:spPr>
        <p:txBody>
          <a:bodyPr/>
          <a:lstStyle/>
          <a:p>
            <a:pPr marL="0" indent="0">
              <a:buNone/>
            </a:pPr>
            <a:r>
              <a:rPr lang="de-DE" dirty="0" smtClean="0"/>
              <a:t>6.3 Gemischte Löschwasserversorgung</a:t>
            </a:r>
          </a:p>
          <a:p>
            <a:pPr>
              <a:buFontTx/>
              <a:buChar char="-"/>
            </a:pPr>
            <a:r>
              <a:rPr lang="de-DE" dirty="0" smtClean="0"/>
              <a:t>Bilden sich i.d.R. bei großflächigen Einsatzlagen von alleine</a:t>
            </a:r>
          </a:p>
          <a:p>
            <a:pPr>
              <a:buFontTx/>
              <a:buChar char="-"/>
            </a:pPr>
            <a:r>
              <a:rPr lang="de-DE" dirty="0" smtClean="0"/>
              <a:t>Dabei werden alle vorteilhaften Eigenschafften der versch. Möglichkeiten zur Löschwasserförderung genutzt und kombiniert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dirty="0" smtClean="0"/>
              <a:t>Beispiel:</a:t>
            </a:r>
          </a:p>
          <a:p>
            <a:pPr>
              <a:buFontTx/>
              <a:buChar char="-"/>
            </a:pPr>
            <a:r>
              <a:rPr lang="de-DE" dirty="0" smtClean="0"/>
              <a:t>Bei dynamischen Flächenlagen wird der Zubringer-Kreislauf im doppelten Pendelverkehr bis zum WÜP durch offene Schaltreihe ersetzt, da man kontinuierlichen, sicheren Löschwasserstrom benötigt, welcher wenig Ressourcen im Betrieb bündelt.</a:t>
            </a:r>
          </a:p>
          <a:p>
            <a:pPr>
              <a:buFontTx/>
              <a:buChar char="-"/>
            </a:pPr>
            <a:r>
              <a:rPr lang="de-DE" dirty="0" smtClean="0"/>
              <a:t>Ab dem WÜP wird aber der Angriffs-Kreislauf erhalten, um bei der BBK beweglich zu bleiben und Wurfmenge und Wurfweite der Fahrzeugmonitore zu nutzen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E448EFE-27F1-4AD0-B71B-631361988682}" type="slidenum">
              <a:rPr lang="de-DE" smtClean="0"/>
              <a:pPr/>
              <a:t>78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dirty="0"/>
              <a:t>| 09.06.2023 </a:t>
            </a:r>
            <a:r>
              <a:rPr lang="de-DE" dirty="0" smtClean="0"/>
              <a:t>| </a:t>
            </a:r>
            <a:r>
              <a:rPr lang="de-DE" dirty="0" err="1" smtClean="0"/>
              <a:t>Ch</a:t>
            </a:r>
            <a:r>
              <a:rPr lang="de-DE" dirty="0" smtClean="0"/>
              <a:t>. Mier</a:t>
            </a:r>
            <a:endParaRPr lang="de-DE" dirty="0"/>
          </a:p>
        </p:txBody>
      </p:sp>
      <p:sp>
        <p:nvSpPr>
          <p:cNvPr id="6" name="Inhaltsplatzhalter 2"/>
          <p:cNvSpPr txBox="1">
            <a:spLocks/>
          </p:cNvSpPr>
          <p:nvPr/>
        </p:nvSpPr>
        <p:spPr bwMode="auto">
          <a:xfrm>
            <a:off x="438150" y="5157216"/>
            <a:ext cx="8705850" cy="103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55600" indent="-355600" algn="l" rtl="0" fontAlgn="base">
              <a:spcBef>
                <a:spcPct val="50000"/>
              </a:spcBef>
              <a:spcAft>
                <a:spcPct val="0"/>
              </a:spcAft>
              <a:buClr>
                <a:schemeClr val="accent1"/>
              </a:buClr>
              <a:buSzPct val="11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1700" indent="-366713" algn="l" rtl="0" fontAlgn="base">
              <a:spcBef>
                <a:spcPct val="50000"/>
              </a:spcBef>
              <a:spcAft>
                <a:spcPct val="0"/>
              </a:spcAft>
              <a:buClr>
                <a:schemeClr val="accent1"/>
              </a:buClr>
              <a:buSzPct val="11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  <a:ea typeface="+mn-ea"/>
              </a:defRPr>
            </a:lvl2pPr>
            <a:lvl3pPr marL="1435100" indent="-354013" algn="l" rtl="0" fontAlgn="base">
              <a:spcBef>
                <a:spcPct val="50000"/>
              </a:spcBef>
              <a:spcAft>
                <a:spcPct val="0"/>
              </a:spcAft>
              <a:buClr>
                <a:schemeClr val="accent1"/>
              </a:buClr>
              <a:buSzPct val="11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  <a:ea typeface="+mn-ea"/>
              </a:defRPr>
            </a:lvl3pPr>
            <a:lvl4pPr marL="1970088" indent="-355600" algn="l" rtl="0" fontAlgn="base">
              <a:spcBef>
                <a:spcPct val="50000"/>
              </a:spcBef>
              <a:spcAft>
                <a:spcPct val="0"/>
              </a:spcAft>
              <a:buClr>
                <a:schemeClr val="accent1"/>
              </a:buClr>
              <a:buSzPct val="11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  <a:ea typeface="+mn-ea"/>
              </a:defRPr>
            </a:lvl4pPr>
            <a:lvl5pPr marL="2517775" indent="-368300" algn="l" rtl="0" fontAlgn="base">
              <a:spcBef>
                <a:spcPct val="50000"/>
              </a:spcBef>
              <a:spcAft>
                <a:spcPct val="0"/>
              </a:spcAft>
              <a:buClr>
                <a:schemeClr val="accent1"/>
              </a:buClr>
              <a:buSzPct val="11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  <a:ea typeface="+mn-ea"/>
              </a:defRPr>
            </a:lvl5pPr>
            <a:lvl6pPr marL="2974975" indent="-368300" algn="l" rtl="0" fontAlgn="base">
              <a:spcBef>
                <a:spcPct val="50000"/>
              </a:spcBef>
              <a:spcAft>
                <a:spcPct val="0"/>
              </a:spcAft>
              <a:buClr>
                <a:schemeClr val="accent1"/>
              </a:buClr>
              <a:buSzPct val="11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  <a:ea typeface="+mn-ea"/>
              </a:defRPr>
            </a:lvl6pPr>
            <a:lvl7pPr marL="3432175" indent="-368300" algn="l" rtl="0" fontAlgn="base">
              <a:spcBef>
                <a:spcPct val="50000"/>
              </a:spcBef>
              <a:spcAft>
                <a:spcPct val="0"/>
              </a:spcAft>
              <a:buClr>
                <a:schemeClr val="accent1"/>
              </a:buClr>
              <a:buSzPct val="11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  <a:ea typeface="+mn-ea"/>
              </a:defRPr>
            </a:lvl7pPr>
            <a:lvl8pPr marL="3889375" indent="-368300" algn="l" rtl="0" fontAlgn="base">
              <a:spcBef>
                <a:spcPct val="50000"/>
              </a:spcBef>
              <a:spcAft>
                <a:spcPct val="0"/>
              </a:spcAft>
              <a:buClr>
                <a:schemeClr val="accent1"/>
              </a:buClr>
              <a:buSzPct val="11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  <a:ea typeface="+mn-ea"/>
              </a:defRPr>
            </a:lvl8pPr>
            <a:lvl9pPr marL="4346575" indent="-368300" algn="l" rtl="0" fontAlgn="base">
              <a:spcBef>
                <a:spcPct val="50000"/>
              </a:spcBef>
              <a:spcAft>
                <a:spcPct val="0"/>
              </a:spcAft>
              <a:buClr>
                <a:schemeClr val="accent1"/>
              </a:buClr>
              <a:buSzPct val="11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eaLnBrk="1" hangingPunct="1">
              <a:buFontTx/>
              <a:buChar char="-"/>
            </a:pPr>
            <a:endParaRPr lang="de-DE" kern="0" dirty="0" smtClean="0"/>
          </a:p>
          <a:p>
            <a:pPr marL="0" indent="0" eaLnBrk="1" hangingPunct="1">
              <a:buFont typeface="Wingdings" pitchFamily="2" charset="2"/>
              <a:buNone/>
            </a:pPr>
            <a:r>
              <a:rPr lang="de-DE" b="1" kern="0" dirty="0" smtClean="0">
                <a:solidFill>
                  <a:srgbClr val="FF0000"/>
                </a:solidFill>
              </a:rPr>
              <a:t>Auch andere Kombinationen sind möglich und ergeben sich oft erst aus der Lage!</a:t>
            </a:r>
          </a:p>
        </p:txBody>
      </p:sp>
    </p:spTree>
    <p:extLst>
      <p:ext uri="{BB962C8B-B14F-4D97-AF65-F5344CB8AC3E}">
        <p14:creationId xmlns:p14="http://schemas.microsoft.com/office/powerpoint/2010/main" val="3552584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sz="2000" dirty="0" smtClean="0"/>
              <a:t>Fragen?</a:t>
            </a:r>
            <a:r>
              <a:rPr lang="de-DE" sz="2000" dirty="0"/>
              <a:t>	</a:t>
            </a:r>
            <a:r>
              <a:rPr lang="de-DE" sz="2000" dirty="0" smtClean="0"/>
              <a:t>		Kritik?			    Anregungen?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dirty="0" smtClean="0"/>
              <a:t>		</a:t>
            </a:r>
            <a:endParaRPr lang="de-DE" sz="6000" b="1" i="1" u="sng" dirty="0">
              <a:solidFill>
                <a:srgbClr val="0070C0"/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E448EFE-27F1-4AD0-B71B-631361988682}" type="slidenum">
              <a:rPr lang="de-DE" smtClean="0"/>
              <a:pPr/>
              <a:t>79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dirty="0" smtClean="0"/>
              <a:t>| </a:t>
            </a:r>
            <a:r>
              <a:rPr lang="de-DE" dirty="0"/>
              <a:t>09.06.2023 </a:t>
            </a:r>
            <a:r>
              <a:rPr lang="de-DE" dirty="0" smtClean="0"/>
              <a:t>| </a:t>
            </a:r>
            <a:r>
              <a:rPr lang="de-DE" dirty="0" err="1" smtClean="0"/>
              <a:t>Ch</a:t>
            </a:r>
            <a:r>
              <a:rPr lang="de-DE" dirty="0" smtClean="0"/>
              <a:t>. Mier</a:t>
            </a:r>
            <a:endParaRPr lang="de-DE" dirty="0"/>
          </a:p>
        </p:txBody>
      </p:sp>
      <p:sp>
        <p:nvSpPr>
          <p:cNvPr id="6" name="Rechteck 5"/>
          <p:cNvSpPr/>
          <p:nvPr/>
        </p:nvSpPr>
        <p:spPr>
          <a:xfrm>
            <a:off x="2408429" y="3429000"/>
            <a:ext cx="432714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de-DE" sz="5400" b="1" i="1" u="sng" dirty="0" smtClean="0">
                <a:ln/>
                <a:solidFill>
                  <a:srgbClr val="0070C0"/>
                </a:solidFill>
              </a:rPr>
              <a:t>Vielen Dank!</a:t>
            </a:r>
            <a:endParaRPr lang="de-DE" sz="5400" b="1" i="1" u="sng" dirty="0">
              <a:ln/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4053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1. Arten von Vegetationsbränden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1.1 Waldbrände			- Bodenfeuer</a:t>
            </a:r>
          </a:p>
          <a:p>
            <a:pPr marL="0" indent="0">
              <a:buNone/>
            </a:pPr>
            <a:r>
              <a:rPr lang="de-DE" dirty="0"/>
              <a:t>	</a:t>
            </a:r>
            <a:r>
              <a:rPr lang="de-DE" dirty="0" smtClean="0"/>
              <a:t>			- Kronenfeuer </a:t>
            </a:r>
          </a:p>
          <a:p>
            <a:pPr marL="0" indent="0">
              <a:buNone/>
            </a:pPr>
            <a:r>
              <a:rPr lang="de-DE" dirty="0"/>
              <a:t>	</a:t>
            </a:r>
            <a:r>
              <a:rPr lang="de-DE" dirty="0" smtClean="0"/>
              <a:t>			- Vollfeuer</a:t>
            </a:r>
          </a:p>
          <a:p>
            <a:pPr marL="0" indent="0">
              <a:buNone/>
            </a:pPr>
            <a:endParaRPr lang="de-DE" dirty="0" smtClean="0"/>
          </a:p>
          <a:p>
            <a:r>
              <a:rPr lang="de-DE" dirty="0" smtClean="0"/>
              <a:t>1.2 Feld- u. Wiesenbrände	- Bodenfeuer</a:t>
            </a:r>
          </a:p>
          <a:p>
            <a:endParaRPr lang="de-DE" dirty="0"/>
          </a:p>
          <a:p>
            <a:endParaRPr lang="de-DE" dirty="0" smtClean="0"/>
          </a:p>
          <a:p>
            <a:endParaRPr lang="de-DE" dirty="0" smtClean="0"/>
          </a:p>
          <a:p>
            <a:r>
              <a:rPr lang="de-DE" dirty="0" smtClean="0"/>
              <a:t>1.3 Moor- u. Torfbrände		- Bodenfeuer</a:t>
            </a:r>
          </a:p>
          <a:p>
            <a:pPr marL="0" indent="0">
              <a:buNone/>
            </a:pPr>
            <a:r>
              <a:rPr lang="de-DE" dirty="0"/>
              <a:t>	</a:t>
            </a:r>
            <a:r>
              <a:rPr lang="de-DE" dirty="0" smtClean="0"/>
              <a:t>			- Feuer unter der Oberfläche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E448EFE-27F1-4AD0-B71B-631361988682}" type="slidenum">
              <a:rPr lang="de-DE" smtClean="0"/>
              <a:pPr/>
              <a:t>8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dirty="0" smtClean="0"/>
              <a:t>| </a:t>
            </a:r>
            <a:r>
              <a:rPr lang="de-DE" dirty="0"/>
              <a:t>09.06.2023 </a:t>
            </a:r>
            <a:r>
              <a:rPr lang="de-DE" dirty="0" smtClean="0"/>
              <a:t>| </a:t>
            </a:r>
            <a:r>
              <a:rPr lang="de-DE" dirty="0" err="1" smtClean="0"/>
              <a:t>Ch</a:t>
            </a:r>
            <a:r>
              <a:rPr lang="de-DE" dirty="0" smtClean="0"/>
              <a:t>. Mier</a:t>
            </a:r>
            <a:endParaRPr lang="de-DE" dirty="0"/>
          </a:p>
        </p:txBody>
      </p:sp>
      <p:sp>
        <p:nvSpPr>
          <p:cNvPr id="6" name="Rechteck 5"/>
          <p:cNvSpPr/>
          <p:nvPr/>
        </p:nvSpPr>
        <p:spPr bwMode="auto">
          <a:xfrm>
            <a:off x="251460" y="3429000"/>
            <a:ext cx="5616702" cy="1296162"/>
          </a:xfrm>
          <a:prstGeom prst="rect">
            <a:avLst/>
          </a:prstGeom>
          <a:noFill/>
          <a:ln w="7620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1605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1. Arten von Vegetationsbränden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38150" y="1700784"/>
            <a:ext cx="8267700" cy="1728216"/>
          </a:xfrm>
        </p:spPr>
        <p:txBody>
          <a:bodyPr/>
          <a:lstStyle/>
          <a:p>
            <a:r>
              <a:rPr lang="de-DE" dirty="0" smtClean="0"/>
              <a:t>1.2 Feld- u. Wiesenbrände</a:t>
            </a:r>
          </a:p>
          <a:p>
            <a:endParaRPr lang="de-DE" dirty="0"/>
          </a:p>
          <a:p>
            <a:endParaRPr lang="de-DE" dirty="0" smtClean="0"/>
          </a:p>
          <a:p>
            <a:pPr marL="0" indent="0">
              <a:buNone/>
            </a:pPr>
            <a:r>
              <a:rPr lang="de-DE" dirty="0" smtClean="0"/>
              <a:t>Bodenfeuer:</a:t>
            </a:r>
            <a:r>
              <a:rPr lang="de-DE" dirty="0"/>
              <a:t>	Feld- und Wiesenbrände sind Schadfeuer auf offenen Flächen</a:t>
            </a:r>
            <a:r>
              <a:rPr lang="de-DE" dirty="0" smtClean="0"/>
              <a:t>.			Sie </a:t>
            </a:r>
            <a:r>
              <a:rPr lang="de-DE" dirty="0"/>
              <a:t>stellen sich als Boden- oder Buschfeuer dar.</a:t>
            </a:r>
          </a:p>
          <a:p>
            <a:pPr marL="0" indent="0">
              <a:buNone/>
            </a:pPr>
            <a:endParaRPr lang="de-DE" dirty="0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E448EFE-27F1-4AD0-B71B-631361988682}" type="slidenum">
              <a:rPr lang="de-DE" smtClean="0"/>
              <a:pPr/>
              <a:t>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dirty="0" smtClean="0"/>
              <a:t>| </a:t>
            </a:r>
            <a:r>
              <a:rPr lang="de-DE" dirty="0"/>
              <a:t>09.06.2023 </a:t>
            </a:r>
            <a:r>
              <a:rPr lang="de-DE" dirty="0" smtClean="0"/>
              <a:t>| </a:t>
            </a:r>
            <a:r>
              <a:rPr lang="de-DE" dirty="0" err="1" smtClean="0"/>
              <a:t>Ch</a:t>
            </a:r>
            <a:r>
              <a:rPr lang="de-DE" dirty="0" smtClean="0"/>
              <a:t>. Mier</a:t>
            </a:r>
            <a:endParaRPr lang="de-DE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918"/>
          <a:stretch/>
        </p:blipFill>
        <p:spPr>
          <a:xfrm>
            <a:off x="3980688" y="3429000"/>
            <a:ext cx="4725162" cy="3406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0069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Folienmaster">
  <a:themeElements>
    <a:clrScheme name="FS_Präsentation">
      <a:dk1>
        <a:srgbClr val="747678"/>
      </a:dk1>
      <a:lt1>
        <a:srgbClr val="FFFFFF"/>
      </a:lt1>
      <a:dk2>
        <a:srgbClr val="3A3B3C"/>
      </a:dk2>
      <a:lt2>
        <a:srgbClr val="FFFFFF"/>
      </a:lt2>
      <a:accent1>
        <a:srgbClr val="008444"/>
      </a:accent1>
      <a:accent2>
        <a:srgbClr val="69BE28"/>
      </a:accent2>
      <a:accent3>
        <a:srgbClr val="0082C4"/>
      </a:accent3>
      <a:accent4>
        <a:srgbClr val="6D1F80"/>
      </a:accent4>
      <a:accent5>
        <a:srgbClr val="981E32"/>
      </a:accent5>
      <a:accent6>
        <a:srgbClr val="E75113"/>
      </a:accent6>
      <a:hlink>
        <a:srgbClr val="848484"/>
      </a:hlink>
      <a:folHlink>
        <a:srgbClr val="008444"/>
      </a:folHlink>
    </a:clrScheme>
    <a:fontScheme name="1_Folienmaster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ＭＳ Ｐゴシック" pitchFamily="3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ＭＳ Ｐゴシック" pitchFamily="34" charset="-128"/>
          </a:defRPr>
        </a:defPPr>
      </a:lstStyle>
    </a:lnDef>
  </a:objectDefaults>
  <a:extraClrSchemeLst>
    <a:extraClrScheme>
      <a:clrScheme name="1_Folienmaster 1">
        <a:dk1>
          <a:srgbClr val="333333"/>
        </a:dk1>
        <a:lt1>
          <a:srgbClr val="FFFFFF"/>
        </a:lt1>
        <a:dk2>
          <a:srgbClr val="000000"/>
        </a:dk2>
        <a:lt2>
          <a:srgbClr val="747678"/>
        </a:lt2>
        <a:accent1>
          <a:srgbClr val="008444"/>
        </a:accent1>
        <a:accent2>
          <a:srgbClr val="006751"/>
        </a:accent2>
        <a:accent3>
          <a:srgbClr val="FFFFFF"/>
        </a:accent3>
        <a:accent4>
          <a:srgbClr val="2A2A2A"/>
        </a:accent4>
        <a:accent5>
          <a:srgbClr val="AAC2B0"/>
        </a:accent5>
        <a:accent6>
          <a:srgbClr val="005D49"/>
        </a:accent6>
        <a:hlink>
          <a:srgbClr val="FFDC00"/>
        </a:hlink>
        <a:folHlink>
          <a:srgbClr val="C9CAC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Folienmaster 2">
        <a:dk1>
          <a:srgbClr val="69BE28"/>
        </a:dk1>
        <a:lt1>
          <a:srgbClr val="FFFFFF"/>
        </a:lt1>
        <a:dk2>
          <a:srgbClr val="DD4814"/>
        </a:dk2>
        <a:lt2>
          <a:srgbClr val="981E32"/>
        </a:lt2>
        <a:accent1>
          <a:srgbClr val="FF7900"/>
        </a:accent1>
        <a:accent2>
          <a:srgbClr val="F8DE6E"/>
        </a:accent2>
        <a:accent3>
          <a:srgbClr val="FFFFFF"/>
        </a:accent3>
        <a:accent4>
          <a:srgbClr val="59A221"/>
        </a:accent4>
        <a:accent5>
          <a:srgbClr val="FFBEAA"/>
        </a:accent5>
        <a:accent6>
          <a:srgbClr val="E1C963"/>
        </a:accent6>
        <a:hlink>
          <a:srgbClr val="002664"/>
        </a:hlink>
        <a:folHlink>
          <a:srgbClr val="9B9B9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2_Folienmaster">
  <a:themeElements>
    <a:clrScheme name="FS_Präsentation">
      <a:dk1>
        <a:srgbClr val="747678"/>
      </a:dk1>
      <a:lt1>
        <a:srgbClr val="FFFFFF"/>
      </a:lt1>
      <a:dk2>
        <a:srgbClr val="3A3B3C"/>
      </a:dk2>
      <a:lt2>
        <a:srgbClr val="FFFFFF"/>
      </a:lt2>
      <a:accent1>
        <a:srgbClr val="008444"/>
      </a:accent1>
      <a:accent2>
        <a:srgbClr val="69BE28"/>
      </a:accent2>
      <a:accent3>
        <a:srgbClr val="0082C4"/>
      </a:accent3>
      <a:accent4>
        <a:srgbClr val="6D1F80"/>
      </a:accent4>
      <a:accent5>
        <a:srgbClr val="981E32"/>
      </a:accent5>
      <a:accent6>
        <a:srgbClr val="E75113"/>
      </a:accent6>
      <a:hlink>
        <a:srgbClr val="848484"/>
      </a:hlink>
      <a:folHlink>
        <a:srgbClr val="008444"/>
      </a:folHlink>
    </a:clrScheme>
    <a:fontScheme name="1_Folienmaster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ＭＳ Ｐゴシック" pitchFamily="3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ＭＳ Ｐゴシック" pitchFamily="34" charset="-128"/>
          </a:defRPr>
        </a:defPPr>
      </a:lstStyle>
    </a:lnDef>
  </a:objectDefaults>
  <a:extraClrSchemeLst>
    <a:extraClrScheme>
      <a:clrScheme name="1_Folienmaster 1">
        <a:dk1>
          <a:srgbClr val="333333"/>
        </a:dk1>
        <a:lt1>
          <a:srgbClr val="FFFFFF"/>
        </a:lt1>
        <a:dk2>
          <a:srgbClr val="000000"/>
        </a:dk2>
        <a:lt2>
          <a:srgbClr val="747678"/>
        </a:lt2>
        <a:accent1>
          <a:srgbClr val="008444"/>
        </a:accent1>
        <a:accent2>
          <a:srgbClr val="006751"/>
        </a:accent2>
        <a:accent3>
          <a:srgbClr val="FFFFFF"/>
        </a:accent3>
        <a:accent4>
          <a:srgbClr val="2A2A2A"/>
        </a:accent4>
        <a:accent5>
          <a:srgbClr val="AAC2B0"/>
        </a:accent5>
        <a:accent6>
          <a:srgbClr val="005D49"/>
        </a:accent6>
        <a:hlink>
          <a:srgbClr val="FFDC00"/>
        </a:hlink>
        <a:folHlink>
          <a:srgbClr val="C9CAC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Folienmaster 2">
        <a:dk1>
          <a:srgbClr val="69BE28"/>
        </a:dk1>
        <a:lt1>
          <a:srgbClr val="FFFFFF"/>
        </a:lt1>
        <a:dk2>
          <a:srgbClr val="DD4814"/>
        </a:dk2>
        <a:lt2>
          <a:srgbClr val="981E32"/>
        </a:lt2>
        <a:accent1>
          <a:srgbClr val="FF7900"/>
        </a:accent1>
        <a:accent2>
          <a:srgbClr val="F8DE6E"/>
        </a:accent2>
        <a:accent3>
          <a:srgbClr val="FFFFFF"/>
        </a:accent3>
        <a:accent4>
          <a:srgbClr val="59A221"/>
        </a:accent4>
        <a:accent5>
          <a:srgbClr val="FFBEAA"/>
        </a:accent5>
        <a:accent6>
          <a:srgbClr val="E1C963"/>
        </a:accent6>
        <a:hlink>
          <a:srgbClr val="002664"/>
        </a:hlink>
        <a:folHlink>
          <a:srgbClr val="9B9B9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4674</Words>
  <Application>Microsoft Office PowerPoint</Application>
  <PresentationFormat>Bildschirmpräsentation (4:3)</PresentationFormat>
  <Paragraphs>985</Paragraphs>
  <Slides>79</Slides>
  <Notes>38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2</vt:i4>
      </vt:variant>
      <vt:variant>
        <vt:lpstr>Folientitel</vt:lpstr>
      </vt:variant>
      <vt:variant>
        <vt:i4>79</vt:i4>
      </vt:variant>
    </vt:vector>
  </HeadingPairs>
  <TitlesOfParts>
    <vt:vector size="86" baseType="lpstr">
      <vt:lpstr>ＭＳ Ｐゴシック</vt:lpstr>
      <vt:lpstr>Arial</vt:lpstr>
      <vt:lpstr>MS Mincho</vt:lpstr>
      <vt:lpstr>Times New Roman</vt:lpstr>
      <vt:lpstr>Wingdings</vt:lpstr>
      <vt:lpstr>1_Folienmaster</vt:lpstr>
      <vt:lpstr>2_Folienmaster</vt:lpstr>
      <vt:lpstr>L240 O – Grundlagen der Vbbk</vt:lpstr>
      <vt:lpstr>Lernziel</vt:lpstr>
      <vt:lpstr>Gliederung</vt:lpstr>
      <vt:lpstr>1. Arten von Vegetationsbränden</vt:lpstr>
      <vt:lpstr>1. Arten von Vegetationsbränden</vt:lpstr>
      <vt:lpstr>1. Arten von Vegetationsbränden</vt:lpstr>
      <vt:lpstr>1. Arten von Vegetationsbränden</vt:lpstr>
      <vt:lpstr>1. Arten von Vegetationsbränden</vt:lpstr>
      <vt:lpstr>1. Arten von Vegetationsbränden</vt:lpstr>
      <vt:lpstr>1. Arten von Vegetationsbränden</vt:lpstr>
      <vt:lpstr>1. Arten von Vegetationsbränden</vt:lpstr>
      <vt:lpstr>2. Einsatzgrundsätze</vt:lpstr>
      <vt:lpstr>2. Einsatzgrundsätze</vt:lpstr>
      <vt:lpstr>2. Einsatzgrundsätze</vt:lpstr>
      <vt:lpstr>2. Einsatzgrundsätze</vt:lpstr>
      <vt:lpstr>2. Einsatzgrundsätze</vt:lpstr>
      <vt:lpstr>2. Einsatzgrundsätze</vt:lpstr>
      <vt:lpstr>2. Einsatzgrundsätze</vt:lpstr>
      <vt:lpstr>2. Einsatzgrundsätze</vt:lpstr>
      <vt:lpstr>3. Sicherheit</vt:lpstr>
      <vt:lpstr>3. Sicherheit</vt:lpstr>
      <vt:lpstr>3. Sicherheit</vt:lpstr>
      <vt:lpstr>3. Sicherheit</vt:lpstr>
      <vt:lpstr>3. Sicherheit</vt:lpstr>
      <vt:lpstr>3. Sicherheit</vt:lpstr>
      <vt:lpstr>3. Sicherheit</vt:lpstr>
      <vt:lpstr>3. Sicherheit</vt:lpstr>
      <vt:lpstr>3. Sicherheit</vt:lpstr>
      <vt:lpstr>3. Sicherheit</vt:lpstr>
      <vt:lpstr>3. Sicherheit</vt:lpstr>
      <vt:lpstr>3. Sicherheit</vt:lpstr>
      <vt:lpstr>3. Sicherheit</vt:lpstr>
      <vt:lpstr>3. Sicherheit</vt:lpstr>
      <vt:lpstr>3. Sicherheit</vt:lpstr>
      <vt:lpstr>3. Sicherheit</vt:lpstr>
      <vt:lpstr>3. Sicherheit</vt:lpstr>
      <vt:lpstr>3. Sicherheit</vt:lpstr>
      <vt:lpstr>3. Sicherheit</vt:lpstr>
      <vt:lpstr>4. Löschmannschaften</vt:lpstr>
      <vt:lpstr>4. Löschmannschaften</vt:lpstr>
      <vt:lpstr>4. Löschmannschaften</vt:lpstr>
      <vt:lpstr>4. Löschmannschaften</vt:lpstr>
      <vt:lpstr>4. Löschmannschaften</vt:lpstr>
      <vt:lpstr>4. Löschmannschaften</vt:lpstr>
      <vt:lpstr>4. Löschmannschaften</vt:lpstr>
      <vt:lpstr>4. Löschmannschaften</vt:lpstr>
      <vt:lpstr>4. Löschmannschaften</vt:lpstr>
      <vt:lpstr>4. Löschmannschaften</vt:lpstr>
      <vt:lpstr>4. Löschmannschaften</vt:lpstr>
      <vt:lpstr>4. Löschmannschaften</vt:lpstr>
      <vt:lpstr>4. Löschmannschaften</vt:lpstr>
      <vt:lpstr>4. Löschmannschaften</vt:lpstr>
      <vt:lpstr>4. Löschmannschaften</vt:lpstr>
      <vt:lpstr>4. Löschmannschaften</vt:lpstr>
      <vt:lpstr>5. Einsatztaktik</vt:lpstr>
      <vt:lpstr>5. Einsatztaktik</vt:lpstr>
      <vt:lpstr>5. Einsatztaktik</vt:lpstr>
      <vt:lpstr>5. Einsatztaktik</vt:lpstr>
      <vt:lpstr>5. Einsatztaktik</vt:lpstr>
      <vt:lpstr>5. Einsatztaktik</vt:lpstr>
      <vt:lpstr>5. Einsatztaktik</vt:lpstr>
      <vt:lpstr>5. Einsatztaktik</vt:lpstr>
      <vt:lpstr>5. Einsatztaktik</vt:lpstr>
      <vt:lpstr>5. Einsatztaktik</vt:lpstr>
      <vt:lpstr>5. Einsatztaktik</vt:lpstr>
      <vt:lpstr>5. Einsatztaktik</vt:lpstr>
      <vt:lpstr>5. Einsatztaktik</vt:lpstr>
      <vt:lpstr>5. Einsatztaktik</vt:lpstr>
      <vt:lpstr>5. Einsatztaktik</vt:lpstr>
      <vt:lpstr>5. Einsatztaktik</vt:lpstr>
      <vt:lpstr>5. Einsatztaktik</vt:lpstr>
      <vt:lpstr>5. Einsatztaktik</vt:lpstr>
      <vt:lpstr>6. Wasserversorgung</vt:lpstr>
      <vt:lpstr>6. Wasserversorgung</vt:lpstr>
      <vt:lpstr>6. Wasserversorgung</vt:lpstr>
      <vt:lpstr>6. Wasserversorgung</vt:lpstr>
      <vt:lpstr>6. Wasserversorgung</vt:lpstr>
      <vt:lpstr>6. Wasserversorgung</vt:lpstr>
      <vt:lpstr>PowerPoint-Präsentation</vt:lpstr>
    </vt:vector>
  </TitlesOfParts>
  <Company>Pleon GmbH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Christian Zander</dc:creator>
  <cp:lastModifiedBy>Mier, Christoph - LFS</cp:lastModifiedBy>
  <cp:revision>331</cp:revision>
  <dcterms:created xsi:type="dcterms:W3CDTF">2009-07-20T07:10:19Z</dcterms:created>
  <dcterms:modified xsi:type="dcterms:W3CDTF">2024-01-10T08:15:07Z</dcterms:modified>
</cp:coreProperties>
</file>